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71" r:id="rId12"/>
    <p:sldId id="268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F6DE9-1665-4B4B-895F-887D871EA75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BEFBC581-29D4-46C7-9894-361944288E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SPOKOJNA MAMA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(z uciszonym,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ewentualnym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poczuciem winy)</a:t>
          </a:r>
        </a:p>
      </dgm:t>
    </dgm:pt>
    <dgm:pt modelId="{4F8E87F1-A030-4A8F-923A-0081A0649DE3}" type="parTrans" cxnId="{ED98D5B4-DAD8-450F-9BB2-8904FE2795E4}">
      <dgm:prSet/>
      <dgm:spPr/>
    </dgm:pt>
    <dgm:pt modelId="{A409FC71-40F8-4BCF-9F33-F60256C58746}" type="sibTrans" cxnId="{ED98D5B4-DAD8-450F-9BB2-8904FE2795E4}">
      <dgm:prSet/>
      <dgm:spPr/>
    </dgm:pt>
    <dgm:pt modelId="{E889D8A6-ADB9-4BF1-AB59-CFBB3A2084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SPOKOJNE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DZIECKO</a:t>
          </a:r>
        </a:p>
      </dgm:t>
    </dgm:pt>
    <dgm:pt modelId="{85CCA522-6F8E-4C27-9CFC-7179BA64A6E5}" type="parTrans" cxnId="{192245D3-BE43-43BA-8025-77D6ABCF96E9}">
      <dgm:prSet/>
      <dgm:spPr/>
    </dgm:pt>
    <dgm:pt modelId="{A857F639-9F9A-40FB-B2AD-CBEEA4F126F1}" type="sibTrans" cxnId="{192245D3-BE43-43BA-8025-77D6ABCF96E9}">
      <dgm:prSet/>
      <dgm:spPr/>
    </dgm:pt>
    <dgm:pt modelId="{7FAC8500-194A-4E14-8A62-3306D6A914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MAMA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PRZEKONANA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O TYM ŻE DZIECKO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JEST W DOBRYCH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RĘKACH</a:t>
          </a:r>
        </a:p>
      </dgm:t>
    </dgm:pt>
    <dgm:pt modelId="{3104722C-745F-4AA0-830B-748CF1CE4B4A}" type="parTrans" cxnId="{6DF962F0-0678-4B47-82EC-A018B7662B3C}">
      <dgm:prSet/>
      <dgm:spPr/>
    </dgm:pt>
    <dgm:pt modelId="{70689D2F-5EDB-427B-91D8-26EAA2019134}" type="sibTrans" cxnId="{6DF962F0-0678-4B47-82EC-A018B7662B3C}">
      <dgm:prSet/>
      <dgm:spPr/>
    </dgm:pt>
    <dgm:pt modelId="{64680877-E0D4-4BB6-B638-5E0F0C271479}" type="pres">
      <dgm:prSet presAssocID="{AECF6DE9-1665-4B4B-895F-887D871EA75C}" presName="cycle" presStyleCnt="0">
        <dgm:presLayoutVars>
          <dgm:dir/>
          <dgm:resizeHandles val="exact"/>
        </dgm:presLayoutVars>
      </dgm:prSet>
      <dgm:spPr/>
    </dgm:pt>
    <dgm:pt modelId="{DD909FC0-1722-4FE9-B4D2-416F3B3B96C6}" type="pres">
      <dgm:prSet presAssocID="{BEFBC581-29D4-46C7-9894-361944288EA1}" presName="dummy" presStyleCnt="0"/>
      <dgm:spPr/>
    </dgm:pt>
    <dgm:pt modelId="{E9DF92CE-49B9-46CF-8592-9F78C1BD8590}" type="pres">
      <dgm:prSet presAssocID="{BEFBC581-29D4-46C7-9894-361944288EA1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849BF9-F0D3-407B-90BE-4608D988C679}" type="pres">
      <dgm:prSet presAssocID="{A409FC71-40F8-4BCF-9F33-F60256C58746}" presName="sibTrans" presStyleLbl="node1" presStyleIdx="0" presStyleCnt="3"/>
      <dgm:spPr/>
    </dgm:pt>
    <dgm:pt modelId="{F541D258-36A2-41ED-8391-2C1B7065E67F}" type="pres">
      <dgm:prSet presAssocID="{E889D8A6-ADB9-4BF1-AB59-CFBB3A208432}" presName="dummy" presStyleCnt="0"/>
      <dgm:spPr/>
    </dgm:pt>
    <dgm:pt modelId="{5BEAFCAC-8422-4648-AE16-F91FF7D810B5}" type="pres">
      <dgm:prSet presAssocID="{E889D8A6-ADB9-4BF1-AB59-CFBB3A208432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AFA5BE-F089-46D7-AB37-7C27FE746E2D}" type="pres">
      <dgm:prSet presAssocID="{A857F639-9F9A-40FB-B2AD-CBEEA4F126F1}" presName="sibTrans" presStyleLbl="node1" presStyleIdx="1" presStyleCnt="3"/>
      <dgm:spPr/>
    </dgm:pt>
    <dgm:pt modelId="{EF4FFF61-2769-486A-97A4-B6EE8EF78BC9}" type="pres">
      <dgm:prSet presAssocID="{7FAC8500-194A-4E14-8A62-3306D6A9145C}" presName="dummy" presStyleCnt="0"/>
      <dgm:spPr/>
    </dgm:pt>
    <dgm:pt modelId="{10CF5C0C-A51F-4505-9028-01034ABE64AB}" type="pres">
      <dgm:prSet presAssocID="{7FAC8500-194A-4E14-8A62-3306D6A9145C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39FABC-0241-465D-935E-351FF1068812}" type="pres">
      <dgm:prSet presAssocID="{70689D2F-5EDB-427B-91D8-26EAA2019134}" presName="sibTrans" presStyleLbl="node1" presStyleIdx="2" presStyleCnt="3"/>
      <dgm:spPr/>
    </dgm:pt>
  </dgm:ptLst>
  <dgm:cxnLst>
    <dgm:cxn modelId="{0EC18FEF-CAC9-410A-81FF-79A53F349D18}" type="presOf" srcId="{A857F639-9F9A-40FB-B2AD-CBEEA4F126F1}" destId="{E0AFA5BE-F089-46D7-AB37-7C27FE746E2D}" srcOrd="0" destOrd="0" presId="urn:microsoft.com/office/officeart/2005/8/layout/cycle1"/>
    <dgm:cxn modelId="{870AA855-A34A-4465-8895-66CC795F54E2}" type="presOf" srcId="{70689D2F-5EDB-427B-91D8-26EAA2019134}" destId="{7239FABC-0241-465D-935E-351FF1068812}" srcOrd="0" destOrd="0" presId="urn:microsoft.com/office/officeart/2005/8/layout/cycle1"/>
    <dgm:cxn modelId="{A6571A58-D999-49CC-BA17-483D7CC5983A}" type="presOf" srcId="{AECF6DE9-1665-4B4B-895F-887D871EA75C}" destId="{64680877-E0D4-4BB6-B638-5E0F0C271479}" srcOrd="0" destOrd="0" presId="urn:microsoft.com/office/officeart/2005/8/layout/cycle1"/>
    <dgm:cxn modelId="{ED98D5B4-DAD8-450F-9BB2-8904FE2795E4}" srcId="{AECF6DE9-1665-4B4B-895F-887D871EA75C}" destId="{BEFBC581-29D4-46C7-9894-361944288EA1}" srcOrd="0" destOrd="0" parTransId="{4F8E87F1-A030-4A8F-923A-0081A0649DE3}" sibTransId="{A409FC71-40F8-4BCF-9F33-F60256C58746}"/>
    <dgm:cxn modelId="{FE5FA3F7-0375-439A-A19B-89EA8B6C034E}" type="presOf" srcId="{7FAC8500-194A-4E14-8A62-3306D6A9145C}" destId="{10CF5C0C-A51F-4505-9028-01034ABE64AB}" srcOrd="0" destOrd="0" presId="urn:microsoft.com/office/officeart/2005/8/layout/cycle1"/>
    <dgm:cxn modelId="{6899A996-5FC6-447E-9F9F-48ABECA96FF2}" type="presOf" srcId="{A409FC71-40F8-4BCF-9F33-F60256C58746}" destId="{E3849BF9-F0D3-407B-90BE-4608D988C679}" srcOrd="0" destOrd="0" presId="urn:microsoft.com/office/officeart/2005/8/layout/cycle1"/>
    <dgm:cxn modelId="{6DF962F0-0678-4B47-82EC-A018B7662B3C}" srcId="{AECF6DE9-1665-4B4B-895F-887D871EA75C}" destId="{7FAC8500-194A-4E14-8A62-3306D6A9145C}" srcOrd="2" destOrd="0" parTransId="{3104722C-745F-4AA0-830B-748CF1CE4B4A}" sibTransId="{70689D2F-5EDB-427B-91D8-26EAA2019134}"/>
    <dgm:cxn modelId="{930FE060-999C-43F2-ACC2-9EAC658A1DB4}" type="presOf" srcId="{BEFBC581-29D4-46C7-9894-361944288EA1}" destId="{E9DF92CE-49B9-46CF-8592-9F78C1BD8590}" srcOrd="0" destOrd="0" presId="urn:microsoft.com/office/officeart/2005/8/layout/cycle1"/>
    <dgm:cxn modelId="{192245D3-BE43-43BA-8025-77D6ABCF96E9}" srcId="{AECF6DE9-1665-4B4B-895F-887D871EA75C}" destId="{E889D8A6-ADB9-4BF1-AB59-CFBB3A208432}" srcOrd="1" destOrd="0" parTransId="{85CCA522-6F8E-4C27-9CFC-7179BA64A6E5}" sibTransId="{A857F639-9F9A-40FB-B2AD-CBEEA4F126F1}"/>
    <dgm:cxn modelId="{937C82FB-E47F-4566-A41F-9843B513A5BF}" type="presOf" srcId="{E889D8A6-ADB9-4BF1-AB59-CFBB3A208432}" destId="{5BEAFCAC-8422-4648-AE16-F91FF7D810B5}" srcOrd="0" destOrd="0" presId="urn:microsoft.com/office/officeart/2005/8/layout/cycle1"/>
    <dgm:cxn modelId="{EB39EF24-64F8-4726-955D-F250C1F420F1}" type="presParOf" srcId="{64680877-E0D4-4BB6-B638-5E0F0C271479}" destId="{DD909FC0-1722-4FE9-B4D2-416F3B3B96C6}" srcOrd="0" destOrd="0" presId="urn:microsoft.com/office/officeart/2005/8/layout/cycle1"/>
    <dgm:cxn modelId="{BDAB4AEA-A40F-48C0-95DA-5182D3A66B69}" type="presParOf" srcId="{64680877-E0D4-4BB6-B638-5E0F0C271479}" destId="{E9DF92CE-49B9-46CF-8592-9F78C1BD8590}" srcOrd="1" destOrd="0" presId="urn:microsoft.com/office/officeart/2005/8/layout/cycle1"/>
    <dgm:cxn modelId="{6F7EDAA2-9F73-4981-B802-B77605E6DC3B}" type="presParOf" srcId="{64680877-E0D4-4BB6-B638-5E0F0C271479}" destId="{E3849BF9-F0D3-407B-90BE-4608D988C679}" srcOrd="2" destOrd="0" presId="urn:microsoft.com/office/officeart/2005/8/layout/cycle1"/>
    <dgm:cxn modelId="{0BBEE9EA-2F6B-48FE-A168-EF53A199E993}" type="presParOf" srcId="{64680877-E0D4-4BB6-B638-5E0F0C271479}" destId="{F541D258-36A2-41ED-8391-2C1B7065E67F}" srcOrd="3" destOrd="0" presId="urn:microsoft.com/office/officeart/2005/8/layout/cycle1"/>
    <dgm:cxn modelId="{AC005BD4-483A-42ED-B629-A629438C02D1}" type="presParOf" srcId="{64680877-E0D4-4BB6-B638-5E0F0C271479}" destId="{5BEAFCAC-8422-4648-AE16-F91FF7D810B5}" srcOrd="4" destOrd="0" presId="urn:microsoft.com/office/officeart/2005/8/layout/cycle1"/>
    <dgm:cxn modelId="{34472F49-D7BA-4726-85EC-09CD4E05C839}" type="presParOf" srcId="{64680877-E0D4-4BB6-B638-5E0F0C271479}" destId="{E0AFA5BE-F089-46D7-AB37-7C27FE746E2D}" srcOrd="5" destOrd="0" presId="urn:microsoft.com/office/officeart/2005/8/layout/cycle1"/>
    <dgm:cxn modelId="{DCA3BC43-A33F-4A41-B295-9D4B794CECCD}" type="presParOf" srcId="{64680877-E0D4-4BB6-B638-5E0F0C271479}" destId="{EF4FFF61-2769-486A-97A4-B6EE8EF78BC9}" srcOrd="6" destOrd="0" presId="urn:microsoft.com/office/officeart/2005/8/layout/cycle1"/>
    <dgm:cxn modelId="{B7AF7AEF-5B8C-418C-9FE8-8C5C0F2441FC}" type="presParOf" srcId="{64680877-E0D4-4BB6-B638-5E0F0C271479}" destId="{10CF5C0C-A51F-4505-9028-01034ABE64AB}" srcOrd="7" destOrd="0" presId="urn:microsoft.com/office/officeart/2005/8/layout/cycle1"/>
    <dgm:cxn modelId="{C59FCBC0-D6A1-4D6E-AB7B-FEA6904DE87F}" type="presParOf" srcId="{64680877-E0D4-4BB6-B638-5E0F0C271479}" destId="{7239FABC-0241-465D-935E-351FF1068812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pl-PL" noProof="0" smtClean="0"/>
              <a:t>Kliknij, aby edytować styl wzorca tytułu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l-PL" noProof="0" smtClean="0"/>
              <a:t>Kliknij, aby edytować styl wzorca podtytułu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224101-0EE5-4ED4-91A5-6B2CDEDF10E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l-PL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8694F-80D3-4CAA-A04A-EA7B9F0CF3E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247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6DD1E-24F7-4CC8-ADA0-13845734959F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8707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8C12B871-211F-4C32-BC17-0B0C5466B905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7816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9BF2E41-F436-4B3E-8D02-23901343D2E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5336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8799-2988-41C6-BE47-A9779B3E23FD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498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83113-FEEF-40AF-AC6C-523400CDB26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762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CEB2-8F8E-4C07-9664-B7FEE7E5BA3F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121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05D8-24A7-4980-9D05-B7E248BBDBD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778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F2D3-60F5-4EE6-A456-27478F50A88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549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D71EA-027B-488E-A98B-0E1832AAA53E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233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CB6D8-095A-4E74-8A92-028538FB7096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5093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F0C92-B7F9-4185-81A2-DD231312D13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273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l-PL" sz="2400">
              <a:latin typeface="Times New Roman" charset="0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l-PL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D5289-20B3-486A-92A7-C7519C123B1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828800"/>
          </a:xfrm>
        </p:spPr>
        <p:txBody>
          <a:bodyPr/>
          <a:lstStyle/>
          <a:p>
            <a:r>
              <a:rPr lang="pl-PL"/>
              <a:t>RODZIC </a:t>
            </a:r>
            <a:br>
              <a:rPr lang="pl-PL"/>
            </a:br>
            <a:r>
              <a:rPr lang="pl-PL"/>
              <a:t>IDZIE DO PRACY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86800" cy="1020762"/>
          </a:xfrm>
        </p:spPr>
        <p:txBody>
          <a:bodyPr/>
          <a:lstStyle/>
          <a:p>
            <a:r>
              <a:rPr lang="pl-PL" sz="3400">
                <a:solidFill>
                  <a:srgbClr val="FF3300"/>
                </a:solidFill>
              </a:rPr>
              <a:t>Gdzie w tym wszystkim jestem ja ???</a:t>
            </a:r>
          </a:p>
        </p:txBody>
      </p:sp>
      <p:pic>
        <p:nvPicPr>
          <p:cNvPr id="21510" name="Picture 6" descr="www_iv_pl-images-2olsa78riy18lsjgthj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4600" y="1676400"/>
            <a:ext cx="4953000" cy="44894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pl-PL" sz="3400">
                <a:solidFill>
                  <a:srgbClr val="FF3300"/>
                </a:solidFill>
              </a:rPr>
              <a:t>Gdzie w tym wszystkim jestem ja ???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Moje 5 minut na odpoczynek</a:t>
            </a:r>
          </a:p>
          <a:p>
            <a:pPr>
              <a:lnSpc>
                <a:spcPct val="90000"/>
              </a:lnSpc>
            </a:pPr>
            <a:r>
              <a:rPr lang="pl-PL"/>
              <a:t>Moje zainteresowania, pasje, coś, co po prostu lubię robić</a:t>
            </a:r>
          </a:p>
          <a:p>
            <a:pPr>
              <a:lnSpc>
                <a:spcPct val="90000"/>
              </a:lnSpc>
            </a:pPr>
            <a:r>
              <a:rPr lang="pl-PL"/>
              <a:t>Moje znajomości – także te sprzed ciąży i niekoniecznie tylko z tymi ludźmi, którzy też mają dzieci</a:t>
            </a:r>
          </a:p>
          <a:p>
            <a:pPr>
              <a:lnSpc>
                <a:spcPct val="90000"/>
              </a:lnSpc>
            </a:pPr>
            <a:r>
              <a:rPr lang="pl-PL"/>
              <a:t>Dłuższa chwila tylko dla siebie (jakiś wypad poza dom) lub tylko z partnerem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KIEDY DO PRACY 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sz="2600"/>
          </a:p>
          <a:p>
            <a:r>
              <a:rPr lang="pl-PL" sz="2600"/>
              <a:t>Decyzja: urlop macierzyński półroczny czy roczny?</a:t>
            </a:r>
          </a:p>
          <a:p>
            <a:r>
              <a:rPr lang="pl-PL" sz="2600"/>
              <a:t>Przebywanie z dzieckiem 24h – czy nadchodzi jakiś moment przełomowy?</a:t>
            </a:r>
          </a:p>
          <a:p>
            <a:r>
              <a:rPr lang="pl-PL" sz="2600"/>
              <a:t>Dla dziecka żaden moment nie będzie dobry i optymalny na powiedzenie mamie : „pa pa, idź do pracy mamusiu”</a:t>
            </a:r>
          </a:p>
          <a:p>
            <a:r>
              <a:rPr lang="pl-PL" sz="2600"/>
              <a:t>Praca na pół etatu – przy małym dziecku?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NADCHODZI OPIEKA OSOBY TRZECIEJ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  <a:p>
            <a:r>
              <a:rPr lang="pl-PL"/>
              <a:t>Kto może zaopiekować się dzieckiem podczas naszego powrotu/ podjęcia pracy?</a:t>
            </a:r>
          </a:p>
          <a:p>
            <a:pPr lvl="1"/>
            <a:r>
              <a:rPr lang="pl-PL"/>
              <a:t>Dziadkowie/ ktoś inny z rodziny</a:t>
            </a:r>
          </a:p>
          <a:p>
            <a:pPr lvl="1"/>
            <a:r>
              <a:rPr lang="pl-PL"/>
              <a:t>Opiekunka</a:t>
            </a:r>
          </a:p>
          <a:p>
            <a:pPr lvl="1"/>
            <a:r>
              <a:rPr lang="pl-PL"/>
              <a:t>Żłobek/ przedszkole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NADCHODZI OPIEKA OSOBY TRZECIEJ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100"/>
              <a:t>Jak PRZYGOTOWYWAĆ dziecko do tego, że za jakiś czas ktoś inny będzie się nim opiekował przez dłuższą część dnia?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100"/>
          </a:p>
          <a:p>
            <a:pPr lvl="1">
              <a:lnSpc>
                <a:spcPct val="80000"/>
              </a:lnSpc>
            </a:pPr>
            <a:r>
              <a:rPr lang="pl-PL" sz="2000"/>
              <a:t>Małe dziecko – konieczne: przyzwyczajenie dziecka do butelki/ próby i oswajanie - wcześniejsze zostawianie dziecka z różnymi osobami/ lęk separacyjny – ok. 9mca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000"/>
          </a:p>
          <a:p>
            <a:pPr lvl="1">
              <a:lnSpc>
                <a:spcPct val="80000"/>
              </a:lnSpc>
            </a:pPr>
            <a:r>
              <a:rPr lang="pl-PL" sz="2000"/>
              <a:t>Starsze dziecko - stopniowo oswajaj dziecko z nową sytuacją/ Powiedz dziecku, że rozumiesz jego obawy, ale ich nie podzielasz/ Przypomnij inne podobne sytuacje, w których sobie poradziło/ Powiedz mu, że zostaje w przedszkolu i rozstaje się  z tobą, bo to jest fajne i ty wierzysz, że będzie mu się podobało</a:t>
            </a:r>
          </a:p>
          <a:p>
            <a:pPr lvl="1">
              <a:lnSpc>
                <a:spcPct val="80000"/>
              </a:lnSpc>
            </a:pPr>
            <a:endParaRPr lang="pl-PL" sz="2000"/>
          </a:p>
          <a:p>
            <a:pPr>
              <a:lnSpc>
                <a:spcPct val="80000"/>
              </a:lnSpc>
            </a:pPr>
            <a:endParaRPr lang="pl-PL" sz="21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OPIEKUNKA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600"/>
              <a:t>Oddanie dziecka pod opiekę nieznajomym budzi wiele obaw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1000"/>
          </a:p>
          <a:p>
            <a:pPr lvl="1">
              <a:lnSpc>
                <a:spcPct val="80000"/>
              </a:lnSpc>
            </a:pPr>
            <a:r>
              <a:rPr lang="pl-PL" sz="2200"/>
              <a:t>Czy będzie to osoba uważna i odpowiedzialna?</a:t>
            </a:r>
          </a:p>
          <a:p>
            <a:pPr lvl="1">
              <a:lnSpc>
                <a:spcPct val="80000"/>
              </a:lnSpc>
            </a:pPr>
            <a:r>
              <a:rPr lang="pl-PL" sz="2200"/>
              <a:t>Czy jej przekonania na temat wychowania będą spójne z twoimi?</a:t>
            </a:r>
          </a:p>
          <a:p>
            <a:pPr lvl="1">
              <a:lnSpc>
                <a:spcPct val="80000"/>
              </a:lnSpc>
            </a:pPr>
            <a:r>
              <a:rPr lang="pl-PL" sz="2200"/>
              <a:t>Czy zaakceptuje i uszanuje twoje zwyczaje i życzenia?</a:t>
            </a:r>
          </a:p>
          <a:p>
            <a:pPr lvl="1">
              <a:lnSpc>
                <a:spcPct val="80000"/>
              </a:lnSpc>
            </a:pPr>
            <a:r>
              <a:rPr lang="pl-PL" sz="2200"/>
              <a:t>Czy będzie osobą dość ciepłą i uczuciową by zastąpić rodziców, a jednocześnie nie próbować zająć ich miejsca?</a:t>
            </a:r>
          </a:p>
          <a:p>
            <a:pPr lvl="1">
              <a:lnSpc>
                <a:spcPct val="80000"/>
              </a:lnSpc>
            </a:pPr>
            <a:r>
              <a:rPr lang="pl-PL" sz="2200"/>
              <a:t>Czy dostarczy dziecku bodźców do prawidłowego rozwoju umysłowego i fizycznego?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2200"/>
          </a:p>
          <a:p>
            <a:pPr lvl="1">
              <a:lnSpc>
                <a:spcPct val="80000"/>
              </a:lnSpc>
            </a:pPr>
            <a:endParaRPr lang="pl-PL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69913" y="3048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OPIEKUNKA - korzyści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  <a:p>
            <a:r>
              <a:rPr lang="pl-PL"/>
              <a:t>Dziecko w swoim znajomym otoczeniu</a:t>
            </a:r>
          </a:p>
          <a:p>
            <a:r>
              <a:rPr lang="pl-PL"/>
              <a:t>Nie narażone na zarazki innych dzieci</a:t>
            </a:r>
          </a:p>
          <a:p>
            <a:r>
              <a:rPr lang="pl-PL"/>
              <a:t>Nie trzeba go wozić</a:t>
            </a:r>
          </a:p>
          <a:p>
            <a:r>
              <a:rPr lang="pl-PL"/>
              <a:t>Maksimum czasu dla dziecka</a:t>
            </a:r>
          </a:p>
          <a:p>
            <a:r>
              <a:rPr lang="pl-PL"/>
              <a:t>Więź – między opiekunką a dzieckiem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OPIEKUNKA - która najlepsza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100"/>
              <a:t>Ta, którą polecają znajomi/ z dobrymi referencjami z poprzednich miejsc pracy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000"/>
          </a:p>
          <a:p>
            <a:pPr>
              <a:lnSpc>
                <a:spcPct val="90000"/>
              </a:lnSpc>
            </a:pPr>
            <a:r>
              <a:rPr lang="pl-PL" sz="2100"/>
              <a:t>Na podstawie obserwacji odpowiedz sobie na pytania: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 sz="1000"/>
          </a:p>
          <a:p>
            <a:pPr lvl="1">
              <a:lnSpc>
                <a:spcPct val="90000"/>
              </a:lnSpc>
            </a:pPr>
            <a:r>
              <a:rPr lang="pl-PL" sz="2000"/>
              <a:t>Czy kandydatka przyszła na spotkanie zadbana i ładnie ubrana?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Czy widzisz w niej zamiłowanie do porządku podobne do twojego?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Czy jest godna zaufania?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Czy jest zdolna fizycznie do tej pracy?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Czy jest dobra dla dzieci?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Czy jest inteligentna?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Czy dobrze czujesz się w jej towarzystwie?</a:t>
            </a:r>
          </a:p>
          <a:p>
            <a:pPr>
              <a:lnSpc>
                <a:spcPct val="90000"/>
              </a:lnSpc>
            </a:pPr>
            <a:endParaRPr lang="pl-PL" sz="2100"/>
          </a:p>
          <a:p>
            <a:pPr>
              <a:lnSpc>
                <a:spcPct val="90000"/>
              </a:lnSpc>
            </a:pPr>
            <a:endParaRPr lang="pl-PL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Co to znaczy być rodzicem?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100"/>
              <a:t>To radość z pierwszego zobaczenia/ przytulenia twojego dziecka</a:t>
            </a:r>
          </a:p>
          <a:p>
            <a:pPr>
              <a:lnSpc>
                <a:spcPct val="80000"/>
              </a:lnSpc>
            </a:pPr>
            <a:r>
              <a:rPr lang="pl-PL" sz="2100"/>
              <a:t>Podtrzymywania go kiedy stawia pierwsze kroki</a:t>
            </a:r>
          </a:p>
          <a:p>
            <a:pPr>
              <a:lnSpc>
                <a:spcPct val="80000"/>
              </a:lnSpc>
            </a:pPr>
            <a:r>
              <a:rPr lang="pl-PL" sz="2100"/>
              <a:t>Ponowne odkrycie dziecięcych zabaw</a:t>
            </a:r>
          </a:p>
          <a:p>
            <a:pPr>
              <a:lnSpc>
                <a:spcPct val="80000"/>
              </a:lnSpc>
            </a:pPr>
            <a:r>
              <a:rPr lang="pl-PL" sz="2100"/>
              <a:t>Radzenie sobie z napadami złości niesfornego dwulatka</a:t>
            </a:r>
          </a:p>
          <a:p>
            <a:pPr>
              <a:lnSpc>
                <a:spcPct val="80000"/>
              </a:lnSpc>
            </a:pPr>
            <a:r>
              <a:rPr lang="pl-PL" sz="2100"/>
              <a:t>Zastanawianie się kiedy będziesz miał/a choćby minutę dla siebie</a:t>
            </a:r>
          </a:p>
          <a:p>
            <a:pPr>
              <a:lnSpc>
                <a:spcPct val="80000"/>
              </a:lnSpc>
            </a:pPr>
            <a:r>
              <a:rPr lang="pl-PL" sz="2100"/>
              <a:t>Walka ze zmęczeniem i zniechęceniem, kiedy twoje dziecko nie pozwala ci przespać nocy</a:t>
            </a:r>
          </a:p>
          <a:p>
            <a:pPr>
              <a:lnSpc>
                <a:spcPct val="80000"/>
              </a:lnSpc>
            </a:pPr>
            <a:r>
              <a:rPr lang="pl-PL" sz="2100"/>
              <a:t>Wykrzesanie z siebie ogromnych zasobów cierpliwości i energii</a:t>
            </a:r>
          </a:p>
          <a:p>
            <a:pPr>
              <a:lnSpc>
                <a:spcPct val="80000"/>
              </a:lnSpc>
            </a:pPr>
            <a:r>
              <a:rPr lang="pl-PL" sz="2100"/>
              <a:t>Nauka podwójnej odpowiedzialności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IDEALNA RODZINA </a:t>
            </a:r>
          </a:p>
        </p:txBody>
      </p:sp>
      <p:sp>
        <p:nvSpPr>
          <p:cNvPr id="10247" name="AutoShape 7" descr="&amp;ved=0CAUQjBw&amp;url=http%3A%2F%2Fwww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0248" name="Picture 8" descr="gra_rodzina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38200" y="1752600"/>
            <a:ext cx="7467600" cy="45386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IDEALNA RODZINA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Doskonale wychowane dzieci</a:t>
            </a:r>
          </a:p>
          <a:p>
            <a:r>
              <a:rPr lang="pl-PL"/>
              <a:t>Nieskazitelnie czyste domy</a:t>
            </a:r>
          </a:p>
          <a:p>
            <a:r>
              <a:rPr lang="pl-PL"/>
              <a:t>Kochający się i wiecznie romantyczni partnerzy</a:t>
            </a:r>
          </a:p>
          <a:p>
            <a:r>
              <a:rPr lang="pl-PL"/>
              <a:t>Nienaganne stroje</a:t>
            </a:r>
          </a:p>
          <a:p>
            <a:endParaRPr lang="pl-PL"/>
          </a:p>
          <a:p>
            <a:pPr>
              <a:buFont typeface="Wingdings" pitchFamily="2" charset="2"/>
              <a:buNone/>
            </a:pPr>
            <a:r>
              <a:rPr lang="pl-PL" sz="4100"/>
              <a:t>             NIE ISTNIEJE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400"/>
              <a:t>Co to znaczy być pracownikiem?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600"/>
              <a:t>Zarabiać, aby utrzymać rodzinę</a:t>
            </a:r>
          </a:p>
          <a:p>
            <a:r>
              <a:rPr lang="pl-PL" sz="2600"/>
              <a:t>Utrzymywać kontakty z ludźmi, rozwijać się, dokształcać</a:t>
            </a:r>
          </a:p>
          <a:p>
            <a:r>
              <a:rPr lang="pl-PL" sz="2600"/>
              <a:t>Nie lubić swojej pracy, mieć konflikty z szefem, współpracownikami; nie zarabiać wystarczająco dużo</a:t>
            </a:r>
          </a:p>
          <a:p>
            <a:r>
              <a:rPr lang="pl-PL" sz="2600"/>
              <a:t>Nie mieć sił po powrocie do domu</a:t>
            </a:r>
          </a:p>
          <a:p>
            <a:r>
              <a:rPr lang="pl-PL" sz="2600"/>
              <a:t>Mieć mniej czasu dla rodziny – szczególnie gdy pracuje się również w weekendy i po godzinach</a:t>
            </a:r>
          </a:p>
          <a:p>
            <a:endParaRPr lang="pl-PL" sz="2600"/>
          </a:p>
          <a:p>
            <a:endParaRPr lang="pl-PL" sz="2600"/>
          </a:p>
          <a:p>
            <a:endParaRPr lang="pl-PL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IDEALNY PRACOWNIK</a:t>
            </a:r>
          </a:p>
        </p:txBody>
      </p:sp>
      <p:pic>
        <p:nvPicPr>
          <p:cNvPr id="15366" name="Picture 6" descr="1370097404_by_lokar2000_5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1676400"/>
            <a:ext cx="7772400" cy="45862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IDEALNY PRACOWNIK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600"/>
              <a:t>Wszystko robi zawsze perfekcyjnie i na czas</a:t>
            </a:r>
          </a:p>
          <a:p>
            <a:r>
              <a:rPr lang="pl-PL" sz="2600"/>
              <a:t>Jest zawsze miły, uśmiechnięty, ma same pozytywne cechy charakteru, do tego w 100% kompetentny</a:t>
            </a:r>
          </a:p>
          <a:p>
            <a:r>
              <a:rPr lang="pl-PL" sz="2600"/>
              <a:t>Nie jest wymagający jeśli chodzi o płacę</a:t>
            </a:r>
          </a:p>
          <a:p>
            <a:r>
              <a:rPr lang="pl-PL" sz="2600"/>
              <a:t>Jest dyspozycyjny 24 godziny na dobę</a:t>
            </a:r>
          </a:p>
          <a:p>
            <a:endParaRPr lang="pl-PL" sz="2600"/>
          </a:p>
          <a:p>
            <a:pPr>
              <a:buFont typeface="Wingdings" pitchFamily="2" charset="2"/>
              <a:buNone/>
            </a:pPr>
            <a:r>
              <a:rPr lang="pl-PL" sz="3400"/>
              <a:t>                  NIE ISTNIEJE</a:t>
            </a:r>
          </a:p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752600"/>
            <a:ext cx="8229600" cy="3352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l-PL" sz="3400"/>
              <a:t>Co jest najtrudniejsze </a:t>
            </a:r>
            <a:br>
              <a:rPr lang="pl-PL" sz="3400"/>
            </a:br>
            <a:r>
              <a:rPr lang="pl-PL" sz="3400"/>
              <a:t>w łączeniu </a:t>
            </a:r>
            <a:br>
              <a:rPr lang="pl-PL" sz="3400"/>
            </a:br>
            <a:r>
              <a:rPr lang="pl-PL" sz="3400"/>
              <a:t>macierzyństwa/ ojcostwa </a:t>
            </a:r>
            <a:br>
              <a:rPr lang="pl-PL" sz="3400"/>
            </a:br>
            <a:r>
              <a:rPr lang="pl-PL" sz="3400"/>
              <a:t>z życiem zawodowym?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TRUDNOŚCI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462462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200"/>
              <a:t>Rozłąka/ Z kim zostawić dziecko?</a:t>
            </a:r>
          </a:p>
          <a:p>
            <a:pPr>
              <a:lnSpc>
                <a:spcPct val="90000"/>
              </a:lnSpc>
            </a:pPr>
            <a:r>
              <a:rPr lang="pl-PL" sz="2200"/>
              <a:t>W pracy – myślę o dziecku</a:t>
            </a:r>
          </a:p>
          <a:p>
            <a:pPr>
              <a:lnSpc>
                <a:spcPct val="90000"/>
              </a:lnSpc>
            </a:pPr>
            <a:r>
              <a:rPr lang="pl-PL" sz="2200"/>
              <a:t>Zbyt mało czasu dla dzieci</a:t>
            </a:r>
          </a:p>
          <a:p>
            <a:pPr>
              <a:lnSpc>
                <a:spcPct val="90000"/>
              </a:lnSpc>
            </a:pPr>
            <a:r>
              <a:rPr lang="pl-PL" sz="2200"/>
              <a:t>Poczucie że mam zbyt dużo obowiązków i ani w pracy, ani w domu nie radzę sobie odpowiednio dobrze</a:t>
            </a:r>
          </a:p>
          <a:p>
            <a:pPr>
              <a:lnSpc>
                <a:spcPct val="90000"/>
              </a:lnSpc>
            </a:pPr>
            <a:r>
              <a:rPr lang="pl-PL" sz="2200"/>
              <a:t>Dodatkowo – dom tylko na mojej głowie</a:t>
            </a:r>
          </a:p>
          <a:p>
            <a:pPr>
              <a:lnSpc>
                <a:spcPct val="90000"/>
              </a:lnSpc>
            </a:pPr>
            <a:r>
              <a:rPr lang="pl-PL" sz="2200"/>
              <a:t>… i znikąd pomocy…</a:t>
            </a:r>
          </a:p>
          <a:p>
            <a:pPr>
              <a:lnSpc>
                <a:spcPct val="90000"/>
              </a:lnSpc>
            </a:pPr>
            <a:endParaRPr lang="pl-PL" sz="2200"/>
          </a:p>
          <a:p>
            <a:pPr>
              <a:lnSpc>
                <a:spcPct val="90000"/>
              </a:lnSpc>
            </a:pPr>
            <a:endParaRPr lang="pl-PL" sz="2200"/>
          </a:p>
        </p:txBody>
      </p:sp>
      <p:pic>
        <p:nvPicPr>
          <p:cNvPr id="19463" name="Picture 7" descr="mama-niemowle-prasowanie-telefon-GALLERY_MAI2-526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446713" y="1600200"/>
            <a:ext cx="2879725" cy="4495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926</TotalTime>
  <Words>695</Words>
  <Application>Microsoft Office PowerPoint</Application>
  <PresentationFormat>Pokaz na ekranie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Profil</vt:lpstr>
      <vt:lpstr>RODZIC  IDZIE DO PRACY</vt:lpstr>
      <vt:lpstr>Co to znaczy być rodzicem?</vt:lpstr>
      <vt:lpstr>IDEALNA RODZINA </vt:lpstr>
      <vt:lpstr>IDEALNA RODZINA</vt:lpstr>
      <vt:lpstr>Co to znaczy być pracownikiem?</vt:lpstr>
      <vt:lpstr>IDEALNY PRACOWNIK</vt:lpstr>
      <vt:lpstr>IDEALNY PRACOWNIK</vt:lpstr>
      <vt:lpstr>Co jest najtrudniejsze  w łączeniu  macierzyństwa/ ojcostwa  z życiem zawodowym?</vt:lpstr>
      <vt:lpstr>TRUDNOŚCI</vt:lpstr>
      <vt:lpstr>Gdzie w tym wszystkim jestem ja ???</vt:lpstr>
      <vt:lpstr>Gdzie w tym wszystkim jestem ja ???</vt:lpstr>
      <vt:lpstr>KIEDY DO PRACY ?</vt:lpstr>
      <vt:lpstr>NADCHODZI OPIEKA OSOBY TRZECIEJ</vt:lpstr>
      <vt:lpstr>NADCHODZI OPIEKA OSOBY TRZECIEJ</vt:lpstr>
      <vt:lpstr>OPIEKUNKA</vt:lpstr>
      <vt:lpstr>Slajd 16</vt:lpstr>
      <vt:lpstr>OPIEKUNKA - korzyści</vt:lpstr>
      <vt:lpstr>OPIEKUNKA - która najlepsza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DONIA</dc:creator>
  <cp:lastModifiedBy>HP</cp:lastModifiedBy>
  <cp:revision>65</cp:revision>
  <cp:lastPrinted>1601-01-01T00:00:00Z</cp:lastPrinted>
  <dcterms:created xsi:type="dcterms:W3CDTF">2014-07-27T09:32:46Z</dcterms:created>
  <dcterms:modified xsi:type="dcterms:W3CDTF">2020-04-07T11:51:07Z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