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CE79D-220B-4D49-91FD-5FCAAD2F06CD}" type="datetimeFigureOut">
              <a:rPr lang="sk-SK" smtClean="0"/>
              <a:pPr/>
              <a:t>28. 1. 2012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8B983-16F4-4149-BCF1-9E366205282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sk/imgres?imgurl=http://medulienka.eu/images/8.jpg&amp;imgrefurl=http://medulienka.eu/zozivotavciel.html&amp;usg=__wOMBPBxidrZEYGjoHrkd8c5r55Q=&amp;h=240&amp;w=250&amp;sz=12&amp;hl=sk&amp;start=4&amp;um=1&amp;itbs=1&amp;tbnid=3Ii-UVrf6B3RGM:&amp;tbnh=107&amp;tbnw=111&amp;prev=/images?q=v%C4%8Dela+medonosn%C3%A1&amp;um=1&amp;hl=sk&amp;tbs=isch: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sk/imgres?imgurl=http://medulienka.eu/images/8.jpg&amp;imgrefurl=http://medulienka.eu/zozivotavciel.html&amp;usg=__wOMBPBxidrZEYGjoHrkd8c5r55Q=&amp;h=240&amp;w=250&amp;sz=12&amp;hl=sk&amp;start=4&amp;um=1&amp;itbs=1&amp;tbnid=3Ii-UVrf6B3RGM:&amp;tbnh=107&amp;tbnw=111&amp;prev=/images?q=v%C4%8Dela+medonosn%C3%A1&amp;um=1&amp;hl=sk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sk/imgres?imgurl=https://ftrbxw.blu.livefilestore.com/y1mZf2S9ybHHlea4p6woWTT6UOwYWJ5eznJBGHSV3L6P98D-h_NPGvrfMJ2oCxxTLCJ3O0geCsH8pDQ74rVIzPbT5qK33fuTZU7pd65NwmuisgHY_gAqp6FsUiv81tX5WBs3ElseRXZqQ0uO3kaRNsiEw/clip_image001%5B3%5D%20200DA90E.jpg&amp;imgrefurl=http://happytrieda.spaces.live.com/?_c11_BlogPart_pagedir=Next&amp;_c11_BlogPart_handle=cns!4288DD5933D1F2BB!2898&amp;_c11_BlogPart_BlogPart=blogview&amp;_c=BlogPart&amp;usg=__h9aQ_Npoeuiwsb1iB9iQMZpwElQ=&amp;h=436&amp;w=600&amp;sz=93&amp;hl=sk&amp;start=15&amp;um=1&amp;itbs=1&amp;tbnid=z1PmhzcL8dDuDM:&amp;tbnh=98&amp;tbnw=135&amp;prev=/images?q=tr%C3%BAdy&amp;um=1&amp;hl=sk&amp;sa=G&amp;tbs=isch: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sk/imgres?imgurl=http://www.dobrymed.sk/galeria/obrazky_vcely/g1.jpg&amp;imgrefurl=http://www.dobrymed.sk/?page=47&amp;galeria=vcely&amp;id_fotky=1&amp;usg=__SAgNtTLSLv2JhU0FagEuWOT-esI=&amp;h=398&amp;w=600&amp;sz=56&amp;hl=sk&amp;start=48&amp;um=1&amp;itbs=1&amp;tbnid=CaSMO0ljkFBdrM:&amp;tbnh=90&amp;tbnw=135&amp;prev=/images?q=robotnice&amp;start=40&amp;um=1&amp;hl=sk&amp;sa=N&amp;ndsp=20&amp;tbs=isch: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hyperlink" Target="http://www.google.sk/imgres?imgurl=http://fotky.sme.sk/foto/39404/usilovna&amp;imgrefurl=http://fotky.sme.sk/fotka/39404/usilovna&amp;usg=__tGdKfcrDaBt4SGWNWHGd0flHD-0=&amp;h=2112&amp;w=2816&amp;sz=1020&amp;hl=sk&amp;start=33&amp;um=1&amp;itbs=1&amp;tbnid=gcx-qNc-Z0hOAM:&amp;tbnh=113&amp;tbnw=150&amp;prev=/images?q=ope%C4%BEovanie&amp;start=20&amp;um=1&amp;hl=sk&amp;sa=N&amp;ndsp=20&amp;tbs=isch:1" TargetMode="External"/><Relationship Id="rId18" Type="http://schemas.openxmlformats.org/officeDocument/2006/relationships/image" Target="../media/image16.jpeg"/><Relationship Id="rId3" Type="http://schemas.openxmlformats.org/officeDocument/2006/relationships/hyperlink" Target="http://www.google.sk/imgres?imgurl=http://bp2.blogger.com/_6aXOXDw7JDA/R-FrFN9vPqI/AAAAAAAABwI/1uK8jP1vAk4/s400/rrr.bmp&amp;imgrefurl=http://newpaleobotanikabeta.blogspot.com/2009/02/koevolucia-krytosemennych-rastlin-hmyzu.html&amp;usg=__XfEIJ4TBeHbys7qMdCAQegQddKg=&amp;h=375&amp;w=400&amp;sz=41&amp;hl=sk&amp;start=14&amp;um=1&amp;itbs=1&amp;tbnid=K9pOK3aC9UrnOM:&amp;tbnh=116&amp;tbnw=124&amp;prev=/images?q=ope%C4%BEovanie&amp;um=1&amp;hl=sk&amp;sa=N&amp;tbs=isch:1" TargetMode="External"/><Relationship Id="rId7" Type="http://schemas.openxmlformats.org/officeDocument/2006/relationships/hyperlink" Target="http://www.google.sk/imgres?imgurl=http://img.flog.pravda.sk/2009/04/10/nGg_199688_m.jpg&amp;imgrefurl=http://flog.pravda.sk/martins.flog?foto=199688&amp;usg=__VuQ6DeOFEf40b1VvOk0XNRT45ik=&amp;h=375&amp;w=500&amp;sz=63&amp;hl=sk&amp;start=16&amp;um=1&amp;itbs=1&amp;tbnid=2kDSEESv0pyfcM:&amp;tbnh=98&amp;tbnw=130&amp;prev=/images?q=ope%C4%BEovanie&amp;um=1&amp;hl=sk&amp;sa=N&amp;tbs=isch:1" TargetMode="External"/><Relationship Id="rId12" Type="http://schemas.openxmlformats.org/officeDocument/2006/relationships/image" Target="../media/image13.jpeg"/><Relationship Id="rId17" Type="http://schemas.openxmlformats.org/officeDocument/2006/relationships/hyperlink" Target="http://www.google.sk/imgres?imgurl=http://img.flog.pravda.sk/2009/06/29/tbm_234131_m.jpg&amp;imgrefurl=http://flog.pravda.sk/obrazky77.flog?foto=234131&amp;usg=__EQNlkQU2fksURkopkKGUluFtgAE=&amp;h=375&amp;w=500&amp;sz=96&amp;hl=sk&amp;start=58&amp;um=1&amp;itbs=1&amp;tbnid=vSepsuWaotFSzM:&amp;tbnh=98&amp;tbnw=130&amp;prev=/images?q=ope%C4%BEovanie&amp;start=40&amp;um=1&amp;hl=sk&amp;sa=N&amp;ndsp=20&amp;tbs=isch:1" TargetMode="External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11" Type="http://schemas.openxmlformats.org/officeDocument/2006/relationships/hyperlink" Target="http://www.google.sk/imgres?imgurl=http://www.taurachsoft.com/bienenmarken/gastbeitrag/z-guayana.jpg&amp;imgrefurl=http://www.taurachsoft.com/bienenmarken/gastbeitrag/chlebo_sk.html&amp;usg=__d7atlxS7pYeVAK20RdZ25gb2104=&amp;h=248&amp;w=347&amp;sz=33&amp;hl=sk&amp;start=32&amp;um=1&amp;itbs=1&amp;tbnid=eVy8a9Am8AfkFM:&amp;tbnh=86&amp;tbnw=120&amp;prev=/images?q=ope%C4%BEovanie&amp;start=20&amp;um=1&amp;hl=sk&amp;sa=N&amp;ndsp=20&amp;tbs=isch:1" TargetMode="External"/><Relationship Id="rId5" Type="http://schemas.openxmlformats.org/officeDocument/2006/relationships/hyperlink" Target="http://www.google.sk/imgres?imgurl=http://img2.flog.pravda.sk/7ic/yCs_20783_m.jpg&amp;imgrefurl=http://flog.pravda.sk/atvkap.flog?foto=20783&amp;usg=__a08OfYIHPR9gqth4vx9hr7B05uA=&amp;h=375&amp;w=500&amp;sz=66&amp;hl=sk&amp;start=9&amp;um=1&amp;itbs=1&amp;tbnid=CFRXIW7mppOWAM:&amp;tbnh=98&amp;tbnw=130&amp;prev=/images?q=ope%C4%BEovanie&amp;um=1&amp;hl=sk&amp;sa=N&amp;tbs=isch:1" TargetMode="External"/><Relationship Id="rId15" Type="http://schemas.openxmlformats.org/officeDocument/2006/relationships/hyperlink" Target="http://www.google.sk/imgres?imgurl=http://img2.flog.pravda.sk/7ic/y9q_20782_m.jpg&amp;imgrefurl=http://flog.pravda.sk/atvkap.flog?foto=20782&amp;usg=__VBxQJj7HG3-e_iecmlrS_9XixaE=&amp;h=375&amp;w=500&amp;sz=69&amp;hl=sk&amp;start=36&amp;um=1&amp;itbs=1&amp;tbnid=rZmXLFLjYjQLYM:&amp;tbnh=98&amp;tbnw=130&amp;prev=/images?q=ope%C4%BEovanie&amp;start=20&amp;um=1&amp;hl=sk&amp;sa=N&amp;ndsp=20&amp;tbs=isch:1" TargetMode="External"/><Relationship Id="rId10" Type="http://schemas.openxmlformats.org/officeDocument/2006/relationships/image" Target="../media/image12.jpeg"/><Relationship Id="rId4" Type="http://schemas.openxmlformats.org/officeDocument/2006/relationships/image" Target="../media/image9.jpeg"/><Relationship Id="rId9" Type="http://schemas.openxmlformats.org/officeDocument/2006/relationships/hyperlink" Target="http://www.google.sk/imgres?imgurl=http://img2.flog.pravda.sk/2009/03/23/tMM_192792_m.jpg&amp;imgrefurl=http://flog.pravda.sk/monica-cadre.flog?foto=192792&amp;usg=__qo9ddIhzPGVkv2HrUWSnkaw7ycM=&amp;h=352&amp;w=500&amp;sz=77&amp;hl=sk&amp;start=27&amp;um=1&amp;itbs=1&amp;tbnid=Xy-S72-obEjPMM:&amp;tbnh=92&amp;tbnw=130&amp;prev=/images?q=ope%C4%BEovanie&amp;start=20&amp;um=1&amp;hl=sk&amp;sa=N&amp;ndsp=20&amp;tbs=isch:1" TargetMode="External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sk/imgres?imgurl=http://www.gymsnv.sk/pages/predmety/bio/ziaci/janko/Lycaena_phaleas.jpg&amp;imgrefurl=http://www.gymsnv.sk/pages/predmety/bio/ziaci/janko/index.html&amp;usg=__ItdZlFRAe5dAflGHF1vx6HUI4kQ=&amp;h=452&amp;w=434&amp;sz=46&amp;hl=sk&amp;start=15&amp;um=1&amp;itbs=1&amp;tbnid=709n55-eXP9KyM:&amp;tbnh=127&amp;tbnw=122&amp;prev=/images?q=ope%C4%BEovanie+mot%C3%BD%C4%BEom&amp;um=1&amp;hl=sk&amp;sa=G&amp;tbs=isch:1" TargetMode="External"/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12" Type="http://schemas.openxmlformats.org/officeDocument/2006/relationships/image" Target="../media/image26.jpeg"/><Relationship Id="rId2" Type="http://schemas.openxmlformats.org/officeDocument/2006/relationships/hyperlink" Target="http://www.google.sk/imgres?imgurl=http://www.gymsnv.sk/pages/predmety/bio/ziaci/janko/Lycaena_dispar_m.jpg&amp;imgrefurl=http://www.gymsnv.sk/pages/predmety/bio/ziaci/janko/index.html&amp;usg=__miKVQjAFc9f7RsQ2cmE6jsFnrQI=&amp;h=484&amp;w=447&amp;sz=37&amp;hl=sk&amp;start=8&amp;um=1&amp;itbs=1&amp;tbnid=zlYxQY5tbjQeTM:&amp;tbnh=129&amp;tbnw=119&amp;prev=/images?q=ope%C4%BEovanie+mot%C3%BD%C4%BEom&amp;um=1&amp;hl=sk&amp;sa=G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sk/imgres?imgurl=http://www.gymsnv.sk/pages/predmety/bio/ziaci/janko/Carterocephalus_palaemon1.jpg&amp;imgrefurl=http://www.gymsnv.sk/pages/predmety/bio/ziaci/janko/index.html&amp;usg=__y19_Doa4ZKBlzOkTEzER3_mlb60=&amp;h=534&amp;w=406&amp;sz=48&amp;hl=sk&amp;start=16&amp;um=1&amp;itbs=1&amp;tbnid=7Sa9GmyunYKgEM:&amp;tbnh=132&amp;tbnw=100&amp;prev=/images?q=ope%C4%BEovanie+mot%C3%BD%C4%BEom&amp;um=1&amp;hl=sk&amp;sa=G&amp;tbs=isch:1" TargetMode="External"/><Relationship Id="rId11" Type="http://schemas.openxmlformats.org/officeDocument/2006/relationships/hyperlink" Target="http://www.google.sk/imgres?imgurl=http://www.kredenc.sk/jarneobcerstvenie.jpg&amp;imgrefurl=http://www.kredenc.sk/sutaz%203%20roman.htm&amp;usg=__18FJLW1mMTAia3SgFcMdKaduiVY=&amp;h=1000&amp;w=1000&amp;sz=137&amp;hl=sk&amp;start=71&amp;um=1&amp;itbs=1&amp;tbnid=BKFFq_OcO76IKM:&amp;tbnh=149&amp;tbnw=149&amp;prev=/images?q=ope%C4%BEovanie+mot%C3%BD%C4%BEom&amp;start=60&amp;um=1&amp;hl=sk&amp;sa=N&amp;ndsp=20&amp;tbs=isch:1" TargetMode="External"/><Relationship Id="rId5" Type="http://schemas.openxmlformats.org/officeDocument/2006/relationships/image" Target="../media/image22.jpeg"/><Relationship Id="rId10" Type="http://schemas.openxmlformats.org/officeDocument/2006/relationships/image" Target="../media/image25.jpeg"/><Relationship Id="rId4" Type="http://schemas.openxmlformats.org/officeDocument/2006/relationships/hyperlink" Target="http://www.google.sk/imgres?imgurl=http://www.zivapriroda.sk/kvety/flower-06.jpg&amp;imgrefurl=http://www.zivapriroda.sk/kvety.html&amp;usg=__OC2TzXfVrUQHSnTWdagOVElmB1o=&amp;h=600&amp;w=800&amp;sz=62&amp;hl=sk&amp;start=14&amp;um=1&amp;itbs=1&amp;tbnid=rJZGi4TygrPtXM:&amp;tbnh=107&amp;tbnw=143&amp;prev=/images?q=ope%C4%BEovanie+mot%C3%BD%C4%BEom&amp;um=1&amp;hl=sk&amp;sa=G&amp;tbs=isch:1" TargetMode="External"/><Relationship Id="rId9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gif"/><Relationship Id="rId13" Type="http://schemas.openxmlformats.org/officeDocument/2006/relationships/image" Target="../media/image40.gif"/><Relationship Id="rId3" Type="http://schemas.openxmlformats.org/officeDocument/2006/relationships/image" Target="../media/image30.gif"/><Relationship Id="rId7" Type="http://schemas.openxmlformats.org/officeDocument/2006/relationships/image" Target="../media/image34.gif"/><Relationship Id="rId12" Type="http://schemas.openxmlformats.org/officeDocument/2006/relationships/image" Target="../media/image39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gif"/><Relationship Id="rId11" Type="http://schemas.openxmlformats.org/officeDocument/2006/relationships/image" Target="../media/image38.gif"/><Relationship Id="rId5" Type="http://schemas.openxmlformats.org/officeDocument/2006/relationships/image" Target="../media/image32.gif"/><Relationship Id="rId10" Type="http://schemas.openxmlformats.org/officeDocument/2006/relationships/image" Target="../media/image37.gif"/><Relationship Id="rId4" Type="http://schemas.openxmlformats.org/officeDocument/2006/relationships/image" Target="../media/image31.gif"/><Relationship Id="rId9" Type="http://schemas.openxmlformats.org/officeDocument/2006/relationships/image" Target="../media/image3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643051"/>
            <a:ext cx="9144000" cy="1957400"/>
          </a:xfrm>
        </p:spPr>
        <p:txBody>
          <a:bodyPr>
            <a:normAutofit fontScale="90000"/>
          </a:bodyPr>
          <a:lstStyle/>
          <a:p>
            <a:r>
              <a:rPr lang="sk-SK" sz="80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Včela medonosná.</a:t>
            </a:r>
            <a:br>
              <a:rPr lang="sk-SK" sz="80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sk-SK" sz="8000" dirty="0" smtClean="0">
                <a:solidFill>
                  <a:srgbClr val="C00000"/>
                </a:solidFill>
                <a:latin typeface="Arial Rounded MT Bold" pitchFamily="34" charset="0"/>
              </a:rPr>
              <a:t>Opeľovanie</a:t>
            </a:r>
            <a:endParaRPr lang="sk-SK" sz="80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                         Vecné učenie 3.ročník</a:t>
            </a:r>
            <a:endParaRPr lang="sk-SK" dirty="0">
              <a:solidFill>
                <a:srgbClr val="FFFF00"/>
              </a:solidFill>
            </a:endParaRPr>
          </a:p>
        </p:txBody>
      </p:sp>
      <p:pic>
        <p:nvPicPr>
          <p:cNvPr id="4" name="Picture 4" descr="http://t2.gstatic.com/images?q=tbn:3Ii-UVrf6B3RGM:http://medulienka.eu/images/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0"/>
            <a:ext cx="1630387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rgbClr val="00B050"/>
                </a:solidFill>
                <a:latin typeface="Arial Rounded MT Bold" pitchFamily="34" charset="0"/>
              </a:rPr>
              <a:t>Včely žijú v úľoch.</a:t>
            </a:r>
            <a:endParaRPr lang="sk-SK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V každom úli je len jedna samička.</a:t>
            </a:r>
          </a:p>
          <a:p>
            <a:endParaRPr lang="sk-SK" dirty="0" smtClean="0"/>
          </a:p>
          <a:p>
            <a:r>
              <a:rPr lang="sk-SK" sz="2800" dirty="0" smtClean="0">
                <a:solidFill>
                  <a:srgbClr val="FF0000"/>
                </a:solidFill>
                <a:latin typeface="Arial Rounded MT Bold" pitchFamily="34" charset="0"/>
              </a:rPr>
              <a:t>Je mamou všetkých včiel – robotníc v úli.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rgbClr val="002060"/>
                </a:solidFill>
                <a:latin typeface="Arial Rounded MT Bold" pitchFamily="34" charset="0"/>
              </a:rPr>
              <a:t>V úli žijú aj ich ockovia – trúdy.</a:t>
            </a:r>
            <a:endParaRPr lang="sk-SK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pic>
        <p:nvPicPr>
          <p:cNvPr id="2052" name="Picture 4" descr="http://t2.gstatic.com/images?q=tbn:3Ii-UVrf6B3RGM:http://medulienka.eu/images/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0"/>
            <a:ext cx="1785918" cy="1721562"/>
          </a:xfrm>
          <a:prstGeom prst="rect">
            <a:avLst/>
          </a:prstGeom>
          <a:noFill/>
        </p:spPr>
      </p:pic>
      <p:pic>
        <p:nvPicPr>
          <p:cNvPr id="2056" name="Picture 8" descr="http://t0.gstatic.com/images?q=tbn:CaSMO0ljkFBdrM:http://www.dobrymed.sk/galeria/obrazky_vcely/g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6647" y="3286124"/>
            <a:ext cx="1607353" cy="1071570"/>
          </a:xfrm>
          <a:prstGeom prst="rect">
            <a:avLst/>
          </a:prstGeom>
          <a:noFill/>
        </p:spPr>
      </p:pic>
      <p:pic>
        <p:nvPicPr>
          <p:cNvPr id="2058" name="Picture 10" descr="http://t2.gstatic.com/images?q=tbn:z1PmhzcL8dDuDM:https://ftrbxw.blu.livefilestore.com/y1mZf2S9ybHHlea4p6woWTT6UOwYWJ5eznJBGHSV3L6P98D-h_NPGvrfMJ2oCxxTLCJ3O0geCsH8pDQ74rVIzPbT5qK33fuTZU7pd65NwmuisgHY_gAqp6FsUiv81tX5WBs3ElseRXZqQ0uO3kaRNsiEw/clip_image001%255B3%255D%2520200DA90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4429132"/>
            <a:ext cx="1574552" cy="1143008"/>
          </a:xfrm>
          <a:prstGeom prst="rect">
            <a:avLst/>
          </a:prstGeom>
          <a:noFill/>
        </p:spPr>
      </p:pic>
      <p:pic>
        <p:nvPicPr>
          <p:cNvPr id="9" name="Picture 2" descr="http://www.gify.nou.cz/h_vcela_soubory/vc3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57818" y="357166"/>
            <a:ext cx="1012494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rgbClr val="FF0066"/>
                </a:solidFill>
                <a:latin typeface="Arial Rounded MT Bold" pitchFamily="34" charset="0"/>
              </a:rPr>
              <a:t>Čo robia včely cez deň?</a:t>
            </a:r>
            <a:endParaRPr lang="sk-SK" b="1" dirty="0">
              <a:solidFill>
                <a:srgbClr val="FF0066"/>
              </a:solidFill>
              <a:latin typeface="Arial Rounded MT 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sk-SK" dirty="0" smtClean="0"/>
              <a:t> vylietajú na lúku, do lesov</a:t>
            </a:r>
          </a:p>
          <a:p>
            <a:pPr>
              <a:buBlip>
                <a:blip r:embed="rId2"/>
              </a:buBlip>
            </a:pPr>
            <a:r>
              <a:rPr lang="sk-SK" dirty="0" smtClean="0"/>
              <a:t>Opeľujú kvety, zbierajú z kvetov sladkú šťavu a kefkami zametajú do košíkov žltý peľ</a:t>
            </a:r>
            <a:endParaRPr lang="sk-SK" dirty="0"/>
          </a:p>
        </p:txBody>
      </p:sp>
      <p:pic>
        <p:nvPicPr>
          <p:cNvPr id="17410" name="Picture 2" descr="http://www.gify.nou.cz/h_vcela_soubory/vc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638175" cy="495301"/>
          </a:xfrm>
          <a:prstGeom prst="rect">
            <a:avLst/>
          </a:prstGeom>
          <a:noFill/>
        </p:spPr>
      </p:pic>
      <p:pic>
        <p:nvPicPr>
          <p:cNvPr id="17412" name="Picture 4" descr="http://www.gify.nou.cz/h_vcela_soubory/vc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29198"/>
            <a:ext cx="819150" cy="590551"/>
          </a:xfrm>
          <a:prstGeom prst="rect">
            <a:avLst/>
          </a:prstGeom>
          <a:noFill/>
        </p:spPr>
      </p:pic>
      <p:pic>
        <p:nvPicPr>
          <p:cNvPr id="17414" name="Picture 6" descr="http://www.gify.nou.cz/h_vcela_soubory/vc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143380"/>
            <a:ext cx="819150" cy="590551"/>
          </a:xfrm>
          <a:prstGeom prst="rect">
            <a:avLst/>
          </a:prstGeom>
          <a:noFill/>
        </p:spPr>
      </p:pic>
      <p:pic>
        <p:nvPicPr>
          <p:cNvPr id="17416" name="Picture 8" descr="http://www.gify.nou.cz/h_vcela_soubory/vc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900" y="5715016"/>
            <a:ext cx="819150" cy="590551"/>
          </a:xfrm>
          <a:prstGeom prst="rect">
            <a:avLst/>
          </a:prstGeom>
          <a:noFill/>
        </p:spPr>
      </p:pic>
      <p:pic>
        <p:nvPicPr>
          <p:cNvPr id="17418" name="Picture 10" descr="http://www.gify.nou.cz/h_vcela_soubory/vc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83715" y="-357214"/>
            <a:ext cx="2160285" cy="2143140"/>
          </a:xfrm>
          <a:prstGeom prst="rect">
            <a:avLst/>
          </a:prstGeom>
          <a:noFill/>
        </p:spPr>
      </p:pic>
      <p:pic>
        <p:nvPicPr>
          <p:cNvPr id="10" name="Picture 8" descr="http://www.gify.nou.cz/h_vcela_soubory/vc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6267449"/>
            <a:ext cx="819150" cy="590551"/>
          </a:xfrm>
          <a:prstGeom prst="rect">
            <a:avLst/>
          </a:prstGeom>
          <a:noFill/>
        </p:spPr>
      </p:pic>
      <p:pic>
        <p:nvPicPr>
          <p:cNvPr id="11" name="Picture 8" descr="http://www.gify.nou.cz/h_vcela_soubory/vc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6000768"/>
            <a:ext cx="819150" cy="590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6000" dirty="0" smtClean="0">
                <a:solidFill>
                  <a:srgbClr val="FFC000"/>
                </a:solidFill>
                <a:latin typeface="Arial Rounded MT Bold" pitchFamily="34" charset="0"/>
              </a:rPr>
              <a:t>Opeľovanie</a:t>
            </a:r>
            <a:endParaRPr lang="sk-SK" sz="60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18434" name="Picture 2" descr="http://t2.gstatic.com/images?q=tbn:K9pOK3aC9UrnOM:http://bp2.blogger.com/_6aXOXDw7JDA/R-FrFN9vPqI/AAAAAAAABwI/1uK8jP1vAk4/s400/rrr.bm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1922" y="1500174"/>
            <a:ext cx="1603658" cy="1500198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CFRXIW7mppOWAM:http://img2.flog.pravda.sk/7ic/yCs_20783_m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9932" y="0"/>
            <a:ext cx="2024068" cy="1525836"/>
          </a:xfrm>
          <a:prstGeom prst="rect">
            <a:avLst/>
          </a:prstGeom>
          <a:noFill/>
        </p:spPr>
      </p:pic>
      <p:pic>
        <p:nvPicPr>
          <p:cNvPr id="18438" name="Picture 6" descr="http://t2.gstatic.com/images?q=tbn:2kDSEESv0pyfcM:http://img.flog.pravda.sk/2009/04/10/nGg_199688_m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43650" y="4500570"/>
            <a:ext cx="1895294" cy="1428760"/>
          </a:xfrm>
          <a:prstGeom prst="rect">
            <a:avLst/>
          </a:prstGeom>
          <a:noFill/>
        </p:spPr>
      </p:pic>
      <p:pic>
        <p:nvPicPr>
          <p:cNvPr id="18440" name="Picture 8" descr="http://t2.gstatic.com/images?q=tbn:Xy-S72-obEjPMM:http://img2.flog.pravda.sk/2009/03/23/tMM_192792_m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78" y="2571744"/>
            <a:ext cx="2018900" cy="1428760"/>
          </a:xfrm>
          <a:prstGeom prst="rect">
            <a:avLst/>
          </a:prstGeom>
          <a:noFill/>
        </p:spPr>
      </p:pic>
      <p:pic>
        <p:nvPicPr>
          <p:cNvPr id="18442" name="Picture 10" descr="http://t0.gstatic.com/images?q=tbn:eVy8a9Am8AfkFM:http://www.taurachsoft.com/bienenmarken/gastbeitrag/z-guayana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1721" y="4000504"/>
            <a:ext cx="1794255" cy="1285884"/>
          </a:xfrm>
          <a:prstGeom prst="rect">
            <a:avLst/>
          </a:prstGeom>
          <a:noFill/>
        </p:spPr>
      </p:pic>
      <p:pic>
        <p:nvPicPr>
          <p:cNvPr id="18444" name="Picture 12" descr="http://t2.gstatic.com/images?q=tbn:gcx-qNc-Z0hOAM:http://fotky.sme.sk/foto/39404/usilovna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52620" y="5357826"/>
            <a:ext cx="1991380" cy="1500174"/>
          </a:xfrm>
          <a:prstGeom prst="rect">
            <a:avLst/>
          </a:prstGeom>
          <a:noFill/>
        </p:spPr>
      </p:pic>
      <p:pic>
        <p:nvPicPr>
          <p:cNvPr id="18446" name="Picture 14" descr="http://t3.gstatic.com/images?q=tbn:rZmXLFLjYjQLYM:http://img2.flog.pravda.sk/7ic/y9q_20782_m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57422" y="5072074"/>
            <a:ext cx="2035222" cy="1534244"/>
          </a:xfrm>
          <a:prstGeom prst="rect">
            <a:avLst/>
          </a:prstGeom>
          <a:noFill/>
        </p:spPr>
      </p:pic>
      <p:pic>
        <p:nvPicPr>
          <p:cNvPr id="18448" name="Picture 16" descr="http://t1.gstatic.com/images?q=tbn:vSepsuWaotFSzM:http://img.flog.pravda.sk/2009/06/29/tbm_234131_m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43702" y="2357430"/>
            <a:ext cx="1895294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6000" dirty="0" smtClean="0">
                <a:solidFill>
                  <a:srgbClr val="00B050"/>
                </a:solidFill>
                <a:latin typeface="Arial Rounded MT Bold" pitchFamily="34" charset="0"/>
              </a:rPr>
              <a:t>Čo vidíš na obrázku?</a:t>
            </a:r>
            <a:endParaRPr lang="sk-SK" sz="60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sk-SK" sz="4000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Čo robí včielka?</a:t>
            </a:r>
          </a:p>
          <a:p>
            <a:r>
              <a:rPr lang="sk-SK" sz="4000" dirty="0" smtClean="0">
                <a:solidFill>
                  <a:srgbClr val="FF0066"/>
                </a:solidFill>
                <a:latin typeface="Arial Rounded MT Bold" pitchFamily="34" charset="0"/>
              </a:rPr>
              <a:t>Kto jej pomáha?</a:t>
            </a:r>
            <a:endParaRPr lang="sk-SK" sz="4000" dirty="0">
              <a:solidFill>
                <a:srgbClr val="FF0066"/>
              </a:solidFill>
              <a:latin typeface="Arial Rounded MT Bold" pitchFamily="34" charset="0"/>
            </a:endParaRPr>
          </a:p>
        </p:txBody>
      </p:sp>
      <p:pic>
        <p:nvPicPr>
          <p:cNvPr id="4" name="Picture 8" descr="http://www.gify.nou.cz/h_vcela_soubory/v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6072206"/>
            <a:ext cx="819150" cy="590551"/>
          </a:xfrm>
          <a:prstGeom prst="rect">
            <a:avLst/>
          </a:prstGeom>
          <a:noFill/>
        </p:spPr>
      </p:pic>
      <p:pic>
        <p:nvPicPr>
          <p:cNvPr id="5" name="Picture 8" descr="http://www.gify.nou.cz/h_vcela_soubory/v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267449"/>
            <a:ext cx="819150" cy="590551"/>
          </a:xfrm>
          <a:prstGeom prst="rect">
            <a:avLst/>
          </a:prstGeom>
          <a:noFill/>
        </p:spPr>
      </p:pic>
      <p:pic>
        <p:nvPicPr>
          <p:cNvPr id="6" name="Picture 8" descr="http://www.gify.nou.cz/h_vcela_soubory/vc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6267449"/>
            <a:ext cx="819150" cy="590551"/>
          </a:xfrm>
          <a:prstGeom prst="rect">
            <a:avLst/>
          </a:prstGeom>
          <a:noFill/>
        </p:spPr>
      </p:pic>
      <p:pic>
        <p:nvPicPr>
          <p:cNvPr id="20482" name="Picture 2" descr="http://www.gify.nou.cz/h_motyl_soubory/mo2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5214950"/>
            <a:ext cx="533398" cy="502386"/>
          </a:xfrm>
          <a:prstGeom prst="rect">
            <a:avLst/>
          </a:prstGeom>
          <a:noFill/>
        </p:spPr>
      </p:pic>
      <p:pic>
        <p:nvPicPr>
          <p:cNvPr id="20484" name="Picture 4" descr="http://www.gify.nou.cz/h_motyl_soubory/mo4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429132"/>
            <a:ext cx="476250" cy="476250"/>
          </a:xfrm>
          <a:prstGeom prst="rect">
            <a:avLst/>
          </a:prstGeom>
          <a:noFill/>
        </p:spPr>
      </p:pic>
      <p:pic>
        <p:nvPicPr>
          <p:cNvPr id="20486" name="Picture 6" descr="http://www.gify.nou.cz/h_motyl_soubory/mo4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953421">
            <a:off x="1429648" y="4386699"/>
            <a:ext cx="371907" cy="425037"/>
          </a:xfrm>
          <a:prstGeom prst="rect">
            <a:avLst/>
          </a:prstGeom>
          <a:noFill/>
        </p:spPr>
      </p:pic>
      <p:pic>
        <p:nvPicPr>
          <p:cNvPr id="20488" name="Picture 8" descr="http://www.gify.nou.cz/h_motyl_soubory/mo5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214686"/>
            <a:ext cx="928694" cy="928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Opeľovanie kvetov hmyzom</a:t>
            </a:r>
            <a:endParaRPr lang="sk-SK" dirty="0"/>
          </a:p>
        </p:txBody>
      </p:sp>
      <p:pic>
        <p:nvPicPr>
          <p:cNvPr id="19458" name="Picture 2" descr="http://t1.gstatic.com/images?q=tbn:zlYxQY5tbjQeTM:http://www.gymsnv.sk/pages/predmety/bio/ziaci/janko/Lycaena_dispar_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1078" y="1357298"/>
            <a:ext cx="2042903" cy="2214578"/>
          </a:xfrm>
          <a:prstGeom prst="rect">
            <a:avLst/>
          </a:prstGeom>
          <a:noFill/>
        </p:spPr>
      </p:pic>
      <p:pic>
        <p:nvPicPr>
          <p:cNvPr id="19460" name="Picture 4" descr="http://t2.gstatic.com/images?q=tbn:rJZGi4TygrPtXM:http://www.zivapriroda.sk/kvety/flower-0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1825912"/>
            <a:ext cx="2428861" cy="1817402"/>
          </a:xfrm>
          <a:prstGeom prst="rect">
            <a:avLst/>
          </a:prstGeom>
          <a:noFill/>
        </p:spPr>
      </p:pic>
      <p:pic>
        <p:nvPicPr>
          <p:cNvPr id="19462" name="Picture 6" descr="http://t1.gstatic.com/images?q=tbn:7Sa9GmyunYKgEM:http://www.gymsnv.sk/pages/predmety/bio/ziaci/janko/Carterocephalus_palaem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6" y="3571876"/>
            <a:ext cx="1948308" cy="2571768"/>
          </a:xfrm>
          <a:prstGeom prst="rect">
            <a:avLst/>
          </a:prstGeom>
          <a:noFill/>
        </p:spPr>
      </p:pic>
      <p:pic>
        <p:nvPicPr>
          <p:cNvPr id="19464" name="Picture 8" descr="http://t3.gstatic.com/images?q=tbn:709n55-eXP9KyM:http://www.gymsnv.sk/pages/predmety/bio/ziaci/janko/Lycaena_phalea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92" y="1357298"/>
            <a:ext cx="1852886" cy="1928826"/>
          </a:xfrm>
          <a:prstGeom prst="rect">
            <a:avLst/>
          </a:prstGeom>
          <a:noFill/>
        </p:spPr>
      </p:pic>
      <p:pic>
        <p:nvPicPr>
          <p:cNvPr id="19466" name="Picture 10" descr=" 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72" y="3643307"/>
            <a:ext cx="2143128" cy="3214693"/>
          </a:xfrm>
          <a:prstGeom prst="rect">
            <a:avLst/>
          </a:prstGeom>
          <a:noFill/>
        </p:spPr>
      </p:pic>
      <p:pic>
        <p:nvPicPr>
          <p:cNvPr id="19468" name="Picture 12" descr="http://t1.gstatic.com/images?q=tbn:BKFFq_OcO76IKM:http://www.kredenc.sk/jarneobcerstvenie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57290" y="4000504"/>
            <a:ext cx="2928958" cy="2857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l"/>
            <a:r>
              <a:rPr lang="sk-SK" dirty="0" smtClean="0">
                <a:solidFill>
                  <a:srgbClr val="00B050"/>
                </a:solidFill>
                <a:latin typeface="Arial Rounded MT Bold" pitchFamily="34" charset="0"/>
              </a:rPr>
              <a:t>V úli žije:</a:t>
            </a:r>
            <a:endParaRPr lang="sk-SK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pic>
        <p:nvPicPr>
          <p:cNvPr id="21506" name="Picture 2" descr="http://www.predajmedu.eu/Content/ImagesContent/vceliaKolon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289" y="0"/>
            <a:ext cx="6012712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Nájdi a spočítaj, koľko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včielok  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sa nachádza na obrázku.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5602" name="Picture 2" descr="http://www.gify.nou.cz/h_motyl_soubory/mo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929198"/>
            <a:ext cx="714375" cy="666751"/>
          </a:xfrm>
          <a:prstGeom prst="rect">
            <a:avLst/>
          </a:prstGeom>
          <a:noFill/>
        </p:spPr>
      </p:pic>
      <p:pic>
        <p:nvPicPr>
          <p:cNvPr id="25604" name="Picture 4" descr="http://www.beruska8.cz/brouci/vcelky2/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004418">
            <a:off x="2239560" y="5489793"/>
            <a:ext cx="733425" cy="847725"/>
          </a:xfrm>
          <a:prstGeom prst="rect">
            <a:avLst/>
          </a:prstGeom>
          <a:noFill/>
        </p:spPr>
      </p:pic>
      <p:pic>
        <p:nvPicPr>
          <p:cNvPr id="25606" name="Picture 6" descr="http://www.beruska8.cz/brouci/mravenci2/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6343649"/>
            <a:ext cx="2019300" cy="514351"/>
          </a:xfrm>
          <a:prstGeom prst="rect">
            <a:avLst/>
          </a:prstGeom>
          <a:noFill/>
        </p:spPr>
      </p:pic>
      <p:pic>
        <p:nvPicPr>
          <p:cNvPr id="25608" name="Picture 8" descr="http://www.beruska8.cz/brouci/mouchy2/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998651">
            <a:off x="1428728" y="3571876"/>
            <a:ext cx="428625" cy="438151"/>
          </a:xfrm>
          <a:prstGeom prst="rect">
            <a:avLst/>
          </a:prstGeom>
          <a:noFill/>
        </p:spPr>
      </p:pic>
      <p:pic>
        <p:nvPicPr>
          <p:cNvPr id="25610" name="Picture 10" descr="http://www.beruska8.cz/brouci/mouchy2/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900" y="4143380"/>
            <a:ext cx="428625" cy="438151"/>
          </a:xfrm>
          <a:prstGeom prst="rect">
            <a:avLst/>
          </a:prstGeom>
          <a:noFill/>
        </p:spPr>
      </p:pic>
      <p:pic>
        <p:nvPicPr>
          <p:cNvPr id="25612" name="Picture 12" descr="http://www.beruska8.cz/brouci/berusky2/6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5715016"/>
            <a:ext cx="266700" cy="266700"/>
          </a:xfrm>
          <a:prstGeom prst="rect">
            <a:avLst/>
          </a:prstGeom>
          <a:noFill/>
        </p:spPr>
      </p:pic>
      <p:pic>
        <p:nvPicPr>
          <p:cNvPr id="25614" name="Picture 14" descr="http://www.beruska8.cz/brouci/berusky2/6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6143644"/>
            <a:ext cx="266700" cy="266700"/>
          </a:xfrm>
          <a:prstGeom prst="rect">
            <a:avLst/>
          </a:prstGeom>
          <a:noFill/>
        </p:spPr>
      </p:pic>
      <p:pic>
        <p:nvPicPr>
          <p:cNvPr id="25616" name="Picture 16" descr="http://www.beruska8.cz/brouci/berusky2/6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6143644"/>
            <a:ext cx="266700" cy="266700"/>
          </a:xfrm>
          <a:prstGeom prst="rect">
            <a:avLst/>
          </a:prstGeom>
          <a:noFill/>
        </p:spPr>
      </p:pic>
      <p:pic>
        <p:nvPicPr>
          <p:cNvPr id="25618" name="Picture 18" descr="http://www.beruska8.cz/brouci/berusky2/39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676400" cy="1676400"/>
          </a:xfrm>
          <a:prstGeom prst="rect">
            <a:avLst/>
          </a:prstGeom>
          <a:noFill/>
        </p:spPr>
      </p:pic>
      <p:pic>
        <p:nvPicPr>
          <p:cNvPr id="25620" name="Picture 20" descr="http://www.beruska8.cz/brouci/chrousti2/2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8148" y="5357826"/>
            <a:ext cx="1066800" cy="381001"/>
          </a:xfrm>
          <a:prstGeom prst="rect">
            <a:avLst/>
          </a:prstGeom>
          <a:noFill/>
        </p:spPr>
      </p:pic>
      <p:pic>
        <p:nvPicPr>
          <p:cNvPr id="25622" name="Picture 22" descr="http://www.beruska8.cz/brouci/motyly2/1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28926" y="3143248"/>
            <a:ext cx="666750" cy="762000"/>
          </a:xfrm>
          <a:prstGeom prst="rect">
            <a:avLst/>
          </a:prstGeom>
          <a:noFill/>
        </p:spPr>
      </p:pic>
      <p:pic>
        <p:nvPicPr>
          <p:cNvPr id="25624" name="Picture 24" descr="http://www.beruska8.cz/brouci/motyly2/72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29322" y="4143380"/>
            <a:ext cx="685795" cy="559833"/>
          </a:xfrm>
          <a:prstGeom prst="rect">
            <a:avLst/>
          </a:prstGeom>
          <a:noFill/>
        </p:spPr>
      </p:pic>
      <p:pic>
        <p:nvPicPr>
          <p:cNvPr id="16" name="Picture 4" descr="http://www.beruska8.cz/brouci/vcelky2/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681361">
            <a:off x="8143900" y="6010275"/>
            <a:ext cx="733425" cy="847725"/>
          </a:xfrm>
          <a:prstGeom prst="rect">
            <a:avLst/>
          </a:prstGeom>
          <a:noFill/>
        </p:spPr>
      </p:pic>
      <p:pic>
        <p:nvPicPr>
          <p:cNvPr id="17" name="Picture 4" descr="http://www.beruska8.cz/brouci/vcelky2/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40078">
            <a:off x="2796626" y="5704451"/>
            <a:ext cx="733425" cy="847725"/>
          </a:xfrm>
          <a:prstGeom prst="rect">
            <a:avLst/>
          </a:prstGeom>
          <a:noFill/>
        </p:spPr>
      </p:pic>
      <p:pic>
        <p:nvPicPr>
          <p:cNvPr id="18" name="Picture 4" descr="http://www.beruska8.cz/brouci/vcelky2/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821285">
            <a:off x="1357290" y="4357694"/>
            <a:ext cx="733425" cy="847725"/>
          </a:xfrm>
          <a:prstGeom prst="rect">
            <a:avLst/>
          </a:prstGeom>
          <a:noFill/>
        </p:spPr>
      </p:pic>
      <p:pic>
        <p:nvPicPr>
          <p:cNvPr id="19" name="Picture 4" descr="http://www.beruska8.cz/brouci/vcelky2/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111783">
            <a:off x="6143636" y="6010275"/>
            <a:ext cx="733425" cy="847725"/>
          </a:xfrm>
          <a:prstGeom prst="rect">
            <a:avLst/>
          </a:prstGeom>
          <a:noFill/>
        </p:spPr>
      </p:pic>
      <p:pic>
        <p:nvPicPr>
          <p:cNvPr id="25626" name="Picture 26" descr="http://www.beruska8.cz/brouci/motyly2/67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4071942"/>
            <a:ext cx="404842" cy="404842"/>
          </a:xfrm>
          <a:prstGeom prst="rect">
            <a:avLst/>
          </a:prstGeom>
          <a:noFill/>
        </p:spPr>
      </p:pic>
      <p:pic>
        <p:nvPicPr>
          <p:cNvPr id="25628" name="Picture 28" descr="http://www.beruska8.cz/brouci/Vazky2/5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00826" y="5500702"/>
            <a:ext cx="304800" cy="304801"/>
          </a:xfrm>
          <a:prstGeom prst="rect">
            <a:avLst/>
          </a:prstGeom>
          <a:noFill/>
        </p:spPr>
      </p:pic>
      <p:pic>
        <p:nvPicPr>
          <p:cNvPr id="25630" name="Picture 30" descr="http://www.beruska8.cz/brouci/Vazky2/5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910" y="3929066"/>
            <a:ext cx="304800" cy="304801"/>
          </a:xfrm>
          <a:prstGeom prst="rect">
            <a:avLst/>
          </a:prstGeom>
          <a:noFill/>
        </p:spPr>
      </p:pic>
      <p:pic>
        <p:nvPicPr>
          <p:cNvPr id="25632" name="Picture 32" descr="http://www.beruska8.cz/brouci/Vazky2/5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9058" y="5143512"/>
            <a:ext cx="304800" cy="304801"/>
          </a:xfrm>
          <a:prstGeom prst="rect">
            <a:avLst/>
          </a:prstGeom>
          <a:noFill/>
        </p:spPr>
      </p:pic>
      <p:pic>
        <p:nvPicPr>
          <p:cNvPr id="25634" name="Picture 34" descr="http://www.beruska8.cz/brouci/motyly2/80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24" y="0"/>
            <a:ext cx="952500" cy="952500"/>
          </a:xfrm>
          <a:prstGeom prst="rect">
            <a:avLst/>
          </a:prstGeom>
          <a:noFill/>
        </p:spPr>
      </p:pic>
      <p:pic>
        <p:nvPicPr>
          <p:cNvPr id="25" name="Picture 18" descr="http://www.beruska8.cz/brouci/berusky2/39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260648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98</Words>
  <Application>Microsoft Office PowerPoint</Application>
  <PresentationFormat>Prezentácia na obrazovke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Včela medonosná. Opeľovanie</vt:lpstr>
      <vt:lpstr>Včely žijú v úľoch.</vt:lpstr>
      <vt:lpstr>Čo robia včely cez deň?</vt:lpstr>
      <vt:lpstr>Opeľovanie</vt:lpstr>
      <vt:lpstr>Čo vidíš na obrázku?</vt:lpstr>
      <vt:lpstr>Opeľovanie kvetov hmyzom</vt:lpstr>
      <vt:lpstr>V úli žije:</vt:lpstr>
      <vt:lpstr>Snímka 8</vt:lpstr>
      <vt:lpstr>Nájdi a spočítaj, koľko včielok   sa nachádza na obrázku.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Včela medonosná. Opeľovanie</dc:title>
  <dc:creator>Your User Name</dc:creator>
  <cp:lastModifiedBy>Your User Name</cp:lastModifiedBy>
  <cp:revision>4</cp:revision>
  <dcterms:created xsi:type="dcterms:W3CDTF">2010-07-12T09:12:19Z</dcterms:created>
  <dcterms:modified xsi:type="dcterms:W3CDTF">2012-01-28T12:19:38Z</dcterms:modified>
</cp:coreProperties>
</file>