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BB5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8A1-926F-430B-A228-7D44F94A824C}" type="datetimeFigureOut">
              <a:rPr lang="sk-SK" smtClean="0"/>
              <a:pPr/>
              <a:t>6. 2. 2012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FD38-E3AD-4D49-81E4-4E8D25431F3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8A1-926F-430B-A228-7D44F94A824C}" type="datetimeFigureOut">
              <a:rPr lang="sk-SK" smtClean="0"/>
              <a:pPr/>
              <a:t>6. 2. 2012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FD38-E3AD-4D49-81E4-4E8D25431F3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8A1-926F-430B-A228-7D44F94A824C}" type="datetimeFigureOut">
              <a:rPr lang="sk-SK" smtClean="0"/>
              <a:pPr/>
              <a:t>6. 2. 2012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FD38-E3AD-4D49-81E4-4E8D25431F3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8A1-926F-430B-A228-7D44F94A824C}" type="datetimeFigureOut">
              <a:rPr lang="sk-SK" smtClean="0"/>
              <a:pPr/>
              <a:t>6. 2. 2012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FD38-E3AD-4D49-81E4-4E8D25431F3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8A1-926F-430B-A228-7D44F94A824C}" type="datetimeFigureOut">
              <a:rPr lang="sk-SK" smtClean="0"/>
              <a:pPr/>
              <a:t>6. 2. 2012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FD38-E3AD-4D49-81E4-4E8D25431F3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8A1-926F-430B-A228-7D44F94A824C}" type="datetimeFigureOut">
              <a:rPr lang="sk-SK" smtClean="0"/>
              <a:pPr/>
              <a:t>6. 2. 2012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FD38-E3AD-4D49-81E4-4E8D25431F3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8A1-926F-430B-A228-7D44F94A824C}" type="datetimeFigureOut">
              <a:rPr lang="sk-SK" smtClean="0"/>
              <a:pPr/>
              <a:t>6. 2. 2012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FD38-E3AD-4D49-81E4-4E8D25431F3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8A1-926F-430B-A228-7D44F94A824C}" type="datetimeFigureOut">
              <a:rPr lang="sk-SK" smtClean="0"/>
              <a:pPr/>
              <a:t>6. 2. 2012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FD38-E3AD-4D49-81E4-4E8D25431F3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8A1-926F-430B-A228-7D44F94A824C}" type="datetimeFigureOut">
              <a:rPr lang="sk-SK" smtClean="0"/>
              <a:pPr/>
              <a:t>6. 2. 2012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FD38-E3AD-4D49-81E4-4E8D25431F3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8A1-926F-430B-A228-7D44F94A824C}" type="datetimeFigureOut">
              <a:rPr lang="sk-SK" smtClean="0"/>
              <a:pPr/>
              <a:t>6. 2. 2012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FD38-E3AD-4D49-81E4-4E8D25431F3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88A1-926F-430B-A228-7D44F94A824C}" type="datetimeFigureOut">
              <a:rPr lang="sk-SK" smtClean="0"/>
              <a:pPr/>
              <a:t>6. 2. 2012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FD38-E3AD-4D49-81E4-4E8D25431F3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088A1-926F-430B-A228-7D44F94A824C}" type="datetimeFigureOut">
              <a:rPr lang="sk-SK" smtClean="0"/>
              <a:pPr/>
              <a:t>6. 2. 2012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7FD38-E3AD-4D49-81E4-4E8D25431F3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7.jpeg"/><Relationship Id="rId7" Type="http://schemas.openxmlformats.org/officeDocument/2006/relationships/hyperlink" Target="http://www.google.sk/imgres?imgurl=http://www.naryby-komjatice.sk/Kaprarskaliga/Stuka%20severna%203kg%2074cm%20(5).jpg&amp;imgrefurl=http://happytrieda.spaces.live.com/blog/cns!4288DD5933D1F2BB!2730.entry&amp;usg=__wQIe_owphn8d5SqortpWOhTw_vI=&amp;h=600&amp;w=800&amp;sz=203&amp;hl=sk&amp;start=1&amp;um=1&amp;itbs=1&amp;tbnid=JxqaazLRYHvu2M:&amp;tbnh=107&amp;tbnw=143&amp;prev=/images?q=stuka+severna&amp;um=1&amp;hl=sk&amp;tbs=isch:1" TargetMode="External"/><Relationship Id="rId12" Type="http://schemas.openxmlformats.org/officeDocument/2006/relationships/image" Target="../media/image21.jpeg"/><Relationship Id="rId2" Type="http://schemas.openxmlformats.org/officeDocument/2006/relationships/hyperlink" Target="http://www.google.sk/imgres?imgurl=http://www.biolib.cz/IMG/GAL/BIG/15998.jpg&amp;imgrefurl=http://www.rybari.estranky.sk/clanky/druhy-ryb/pstruh-potocny&amp;usg=__PCoOw1WW4m9HTVu4B_8QktipP1w=&amp;h=672&amp;w=1470&amp;sz=101&amp;hl=sk&amp;start=13&amp;um=1&amp;itbs=1&amp;tbnid=TGkEY3aqrOKTQM:&amp;tbnh=69&amp;tbnw=150&amp;prev=/images?q=pstruh+poto%C4%8Dn%C3%BD&amp;um=1&amp;hl=sk&amp;sa=N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11" Type="http://schemas.openxmlformats.org/officeDocument/2006/relationships/hyperlink" Target="http://www.google.sk/imgres?imgurl=http://zivazeme.cz/images/zralok-mako02.jpg&amp;imgrefurl=http://zivazeme.cz/atlas-paryb/zralok-mako&amp;usg=__BqrBDj0v4Ydz378qIVnBl7zTo8g=&amp;h=320&amp;w=520&amp;sz=14&amp;hl=sk&amp;start=17&amp;um=1&amp;itbs=1&amp;tbnid=chY0oJC4wwoUBM:&amp;tbnh=81&amp;tbnw=131&amp;prev=/images?q=zralok&amp;um=1&amp;hl=sk&amp;tbs=isch:1" TargetMode="External"/><Relationship Id="rId5" Type="http://schemas.openxmlformats.org/officeDocument/2006/relationships/hyperlink" Target="http://www.google.sk/imgres?imgurl=http://podbiel.sk/images/www/ryby/150_pstruh-potocny-380.jpg&amp;imgrefurl=http://podbiel.sk/object.php?id=455&amp;usg=__RrVV1u1EX2zn8ct9iDK88BcoeGY=&amp;h=57&amp;w=150&amp;sz=9&amp;hl=sk&amp;start=10&amp;um=1&amp;itbs=1&amp;tbnid=RO4oc5s9sphEOM:&amp;tbnh=36&amp;tbnw=96&amp;prev=/images?q=pstruh+poto%C4%8Dn%C3%BD&amp;um=1&amp;hl=sk&amp;tbs=isch:1" TargetMode="External"/><Relationship Id="rId10" Type="http://schemas.openxmlformats.org/officeDocument/2006/relationships/image" Target="../media/image20.jpeg"/><Relationship Id="rId4" Type="http://schemas.openxmlformats.org/officeDocument/2006/relationships/hyperlink" Target="http://www.google.sk/imgres?imgurl=http://lackovaj.unas.cz/prirod/rastliny/kapor+5.gif&amp;imgrefurl=http://lackovaj.unas.cz/prirod/rastliny/kapor+stuka.htm&amp;h=87&amp;w=271&amp;sz=8&amp;tbnid=LgHgoLh6yYC-WM:&amp;tbnh=36&amp;tbnw=113&amp;prev=/images?q=%C5%A1%C5%A5uka&amp;hl=sk&amp;usg=__47aDXv6eGF5VbzjAhV_in1WpcXE=&amp;sa=X&amp;ei=K8cxTKfWJsHaOKfiyecB&amp;ved=0CBsQ9QEwAQ" TargetMode="External"/><Relationship Id="rId9" Type="http://schemas.openxmlformats.org/officeDocument/2006/relationships/hyperlink" Target="http://www.google.sk/imgres?imgurl=http://woodrt.wbs.cz/stuka_severna.jpg&amp;imgrefurl=http://woodrt.wbs.cz/Rybarstvo.html&amp;usg=__o6S9qcph1VZafkvLN9c1tTC7zYA=&amp;h=130&amp;w=214&amp;sz=11&amp;hl=sk&amp;start=5&amp;um=1&amp;itbs=1&amp;tbnid=-uvE3bY2IHGpcM:&amp;tbnh=64&amp;tbnw=106&amp;prev=/images?q=stuka+severna&amp;um=1&amp;hl=sk&amp;tbs=isch:1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k-SK" sz="12000" dirty="0" smtClean="0">
                <a:solidFill>
                  <a:srgbClr val="0B0BB5"/>
                </a:solidFill>
                <a:latin typeface="Algerian" pitchFamily="82" charset="0"/>
              </a:rPr>
              <a:t>Ryby</a:t>
            </a:r>
            <a:endParaRPr lang="sk-SK" sz="12000" dirty="0">
              <a:solidFill>
                <a:srgbClr val="0B0BB5"/>
              </a:solidFill>
              <a:latin typeface="Algerian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F0"/>
                </a:solidFill>
              </a:rPr>
              <a:t>Vlastiveda  4.ročník</a:t>
            </a:r>
            <a:endParaRPr lang="sk-SK" dirty="0">
              <a:solidFill>
                <a:srgbClr val="00B0F0"/>
              </a:solidFill>
            </a:endParaRPr>
          </a:p>
        </p:txBody>
      </p:sp>
      <p:pic>
        <p:nvPicPr>
          <p:cNvPr id="12290" name="Picture 2" descr="http://www.gify.nou.cz/z_ryba_soubory/ry1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00042"/>
            <a:ext cx="9144000" cy="694919"/>
          </a:xfrm>
          <a:prstGeom prst="rect">
            <a:avLst/>
          </a:prstGeom>
          <a:noFill/>
        </p:spPr>
      </p:pic>
      <p:pic>
        <p:nvPicPr>
          <p:cNvPr id="12292" name="Picture 4" descr="http://www.gify.nou.cz/z_ryba_soubory/ry1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957884"/>
            <a:ext cx="9001156" cy="900116"/>
          </a:xfrm>
          <a:prstGeom prst="rect">
            <a:avLst/>
          </a:prstGeom>
          <a:noFill/>
        </p:spPr>
      </p:pic>
      <p:pic>
        <p:nvPicPr>
          <p:cNvPr id="12294" name="Picture 6" descr="http://www.gify.nou.cz/z_ryba_soubory/ry1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714620"/>
            <a:ext cx="3476625" cy="952500"/>
          </a:xfrm>
          <a:prstGeom prst="rect">
            <a:avLst/>
          </a:prstGeom>
          <a:noFill/>
        </p:spPr>
      </p:pic>
      <p:pic>
        <p:nvPicPr>
          <p:cNvPr id="12296" name="Picture 8" descr="http://www.gify.nou.cz/z_ryba_soubory/ry1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4214818"/>
            <a:ext cx="3476625" cy="952500"/>
          </a:xfrm>
          <a:prstGeom prst="rect">
            <a:avLst/>
          </a:prstGeom>
          <a:noFill/>
        </p:spPr>
      </p:pic>
      <p:pic>
        <p:nvPicPr>
          <p:cNvPr id="12298" name="Picture 10" descr="http://www.gify.nou.cz/z_ryba_soubory/ry2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2786058"/>
            <a:ext cx="2562225" cy="600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sk-SK" dirty="0" smtClean="0"/>
              <a:t>Ryby žijú vo vode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Liahnu sa z vajíčok, ktoré sa volajú ikry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Vajíčko sa premení na larvu a z nej sa vyvinie ryba</a:t>
            </a:r>
            <a:endParaRPr lang="sk-SK" dirty="0"/>
          </a:p>
        </p:txBody>
      </p:sp>
      <p:pic>
        <p:nvPicPr>
          <p:cNvPr id="5" name="Obrázok 4" descr="ik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3286124"/>
            <a:ext cx="1718756" cy="1285884"/>
          </a:xfrm>
          <a:prstGeom prst="rect">
            <a:avLst/>
          </a:prstGeom>
        </p:spPr>
      </p:pic>
      <p:pic>
        <p:nvPicPr>
          <p:cNvPr id="6" name="Obrázok 5" descr="ryyyyyyyyybbbbbbbbbbbbbbbbbbbbbbbbbb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0166" y="1000108"/>
            <a:ext cx="4000528" cy="1633540"/>
          </a:xfrm>
          <a:prstGeom prst="rect">
            <a:avLst/>
          </a:prstGeom>
        </p:spPr>
      </p:pic>
      <p:pic>
        <p:nvPicPr>
          <p:cNvPr id="1026" name="Picture 2" descr="http://www.gify.nou.cz/z_ryba_soubory/ry4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75760" y="5429264"/>
            <a:ext cx="3010596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Telo rýb sa skladá z 3 častí: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h</a:t>
            </a:r>
            <a:r>
              <a:rPr lang="sk-SK" dirty="0" smtClean="0"/>
              <a:t>lava</a:t>
            </a:r>
          </a:p>
          <a:p>
            <a:r>
              <a:rPr lang="sk-SK" dirty="0"/>
              <a:t>t</a:t>
            </a:r>
            <a:r>
              <a:rPr lang="sk-SK" dirty="0" smtClean="0"/>
              <a:t>rup</a:t>
            </a:r>
          </a:p>
          <a:p>
            <a:r>
              <a:rPr lang="sk-SK" dirty="0"/>
              <a:t>c</a:t>
            </a:r>
            <a:r>
              <a:rPr lang="sk-SK" dirty="0" smtClean="0"/>
              <a:t>hvost</a:t>
            </a:r>
          </a:p>
          <a:p>
            <a:pPr>
              <a:buNone/>
            </a:pPr>
            <a:r>
              <a:rPr lang="sk-SK" sz="7200" dirty="0" smtClean="0"/>
              <a:t>Ryby</a:t>
            </a:r>
            <a:r>
              <a:rPr lang="sk-SK" dirty="0" smtClean="0"/>
              <a:t>:</a:t>
            </a:r>
          </a:p>
          <a:p>
            <a:r>
              <a:rPr lang="sk-SK" dirty="0"/>
              <a:t>p</a:t>
            </a:r>
            <a:r>
              <a:rPr lang="sk-SK" dirty="0" smtClean="0"/>
              <a:t>ohybujú sa plutvami</a:t>
            </a:r>
          </a:p>
          <a:p>
            <a:r>
              <a:rPr lang="sk-SK" dirty="0"/>
              <a:t>d</a:t>
            </a:r>
            <a:r>
              <a:rPr lang="sk-SK" dirty="0" smtClean="0"/>
              <a:t>ýchajú žiabrami</a:t>
            </a:r>
          </a:p>
          <a:p>
            <a:r>
              <a:rPr lang="sk-SK" dirty="0"/>
              <a:t>s</a:t>
            </a:r>
            <a:r>
              <a:rPr lang="sk-SK" dirty="0" smtClean="0"/>
              <a:t>ú pokryté šupinami</a:t>
            </a:r>
          </a:p>
          <a:p>
            <a:endParaRPr lang="sk-SK" dirty="0"/>
          </a:p>
        </p:txBody>
      </p:sp>
      <p:pic>
        <p:nvPicPr>
          <p:cNvPr id="15362" name="Picture 2" descr="http://www.gify.nou.cz/z_ryba_soubory/ry4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3000372"/>
            <a:ext cx="2676525" cy="1457326"/>
          </a:xfrm>
          <a:prstGeom prst="rect">
            <a:avLst/>
          </a:prstGeom>
          <a:noFill/>
        </p:spPr>
      </p:pic>
      <p:pic>
        <p:nvPicPr>
          <p:cNvPr id="15364" name="Picture 4" descr="http://www.gify.nou.cz/z_ryba_soubory/ry4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5715016"/>
            <a:ext cx="1333500" cy="609600"/>
          </a:xfrm>
          <a:prstGeom prst="rect">
            <a:avLst/>
          </a:prstGeom>
          <a:noFill/>
        </p:spPr>
      </p:pic>
      <p:pic>
        <p:nvPicPr>
          <p:cNvPr id="15366" name="Picture 6" descr="http://www.gify.nou.cz/z_ryba_soubory/ry4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1928802"/>
            <a:ext cx="971550" cy="647700"/>
          </a:xfrm>
          <a:prstGeom prst="rect">
            <a:avLst/>
          </a:prstGeom>
          <a:noFill/>
        </p:spPr>
      </p:pic>
      <p:pic>
        <p:nvPicPr>
          <p:cNvPr id="15368" name="Picture 8" descr="http://www.gify.nou.cz/z_ryba_soubory/ry27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2428868"/>
            <a:ext cx="952500" cy="581026"/>
          </a:xfrm>
          <a:prstGeom prst="rect">
            <a:avLst/>
          </a:prstGeom>
          <a:noFill/>
        </p:spPr>
      </p:pic>
      <p:pic>
        <p:nvPicPr>
          <p:cNvPr id="15370" name="Picture 10" descr="http://www.gify.nou.cz/z_ryba_soubory/ry23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3504" y="4572008"/>
            <a:ext cx="2562225" cy="600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357290" y="1428736"/>
            <a:ext cx="6286544" cy="4191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/>
        </p:spPr>
      </p:pic>
      <p:cxnSp>
        <p:nvCxnSpPr>
          <p:cNvPr id="9" name="Rovná spojnica 8"/>
          <p:cNvCxnSpPr/>
          <p:nvPr/>
        </p:nvCxnSpPr>
        <p:spPr>
          <a:xfrm flipV="1">
            <a:off x="6429388" y="2357430"/>
            <a:ext cx="1214446" cy="857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 rot="16200000" flipH="1">
            <a:off x="5393537" y="4393413"/>
            <a:ext cx="1857388" cy="10715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 rot="16200000" flipV="1">
            <a:off x="2678893" y="1250141"/>
            <a:ext cx="2214578" cy="200026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 rot="10800000" flipV="1">
            <a:off x="3286116" y="4857760"/>
            <a:ext cx="1500198" cy="12858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nica 18"/>
          <p:cNvCxnSpPr/>
          <p:nvPr/>
        </p:nvCxnSpPr>
        <p:spPr>
          <a:xfrm rot="5400000">
            <a:off x="1464447" y="3821909"/>
            <a:ext cx="1643074" cy="1571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lokTextu 20"/>
          <p:cNvSpPr txBox="1"/>
          <p:nvPr/>
        </p:nvSpPr>
        <p:spPr>
          <a:xfrm>
            <a:off x="7572396" y="214311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hlava</a:t>
            </a:r>
            <a:endParaRPr lang="sk-SK" dirty="0"/>
          </a:p>
        </p:txBody>
      </p:sp>
      <p:sp>
        <p:nvSpPr>
          <p:cNvPr id="22" name="BlokTextu 21"/>
          <p:cNvSpPr txBox="1"/>
          <p:nvPr/>
        </p:nvSpPr>
        <p:spPr>
          <a:xfrm>
            <a:off x="1928794" y="92867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trup</a:t>
            </a:r>
            <a:endParaRPr lang="sk-SK" dirty="0"/>
          </a:p>
        </p:txBody>
      </p:sp>
      <p:sp>
        <p:nvSpPr>
          <p:cNvPr id="24" name="BlokTextu 23"/>
          <p:cNvSpPr txBox="1"/>
          <p:nvPr/>
        </p:nvSpPr>
        <p:spPr>
          <a:xfrm>
            <a:off x="857224" y="557214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chvost</a:t>
            </a:r>
            <a:endParaRPr lang="sk-SK" dirty="0"/>
          </a:p>
        </p:txBody>
      </p:sp>
      <p:sp>
        <p:nvSpPr>
          <p:cNvPr id="25" name="BlokTextu 24"/>
          <p:cNvSpPr txBox="1"/>
          <p:nvPr/>
        </p:nvSpPr>
        <p:spPr>
          <a:xfrm>
            <a:off x="2928926" y="621508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plutva</a:t>
            </a:r>
            <a:endParaRPr lang="sk-SK" dirty="0"/>
          </a:p>
        </p:txBody>
      </p:sp>
      <p:sp>
        <p:nvSpPr>
          <p:cNvPr id="26" name="BlokTextu 25"/>
          <p:cNvSpPr txBox="1"/>
          <p:nvPr/>
        </p:nvSpPr>
        <p:spPr>
          <a:xfrm>
            <a:off x="6572264" y="600076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žiabre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0" y="428625"/>
            <a:ext cx="8229600" cy="569753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k-SK" sz="4800" b="1" dirty="0" smtClean="0">
                <a:latin typeface="Agency FB" pitchFamily="34" charset="0"/>
              </a:rPr>
              <a:t>Ryby žijú v sladkých vodách</a:t>
            </a:r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 – potokoch,                 - riekach,          </a:t>
            </a:r>
          </a:p>
          <a:p>
            <a:endParaRPr lang="sk-SK" dirty="0" smtClean="0"/>
          </a:p>
          <a:p>
            <a:endParaRPr lang="sk-SK" dirty="0"/>
          </a:p>
          <a:p>
            <a:pPr>
              <a:buNone/>
            </a:pPr>
            <a:r>
              <a:rPr lang="sk-SK" dirty="0" smtClean="0"/>
              <a:t> - rybníkoch.</a:t>
            </a:r>
          </a:p>
          <a:p>
            <a:endParaRPr lang="sk-SK" dirty="0"/>
          </a:p>
          <a:p>
            <a:pPr>
              <a:buNone/>
            </a:pPr>
            <a:r>
              <a:rPr lang="sk-SK" sz="4800" b="1" dirty="0" smtClean="0">
                <a:latin typeface="Agency FB" pitchFamily="34" charset="0"/>
              </a:rPr>
              <a:t>Ryby žijú i v slaných vodách </a:t>
            </a:r>
          </a:p>
          <a:p>
            <a:pPr>
              <a:buNone/>
            </a:pPr>
            <a:r>
              <a:rPr lang="sk-SK" dirty="0" smtClean="0"/>
              <a:t>–moriach</a:t>
            </a:r>
            <a:endParaRPr lang="sk-SK" dirty="0"/>
          </a:p>
        </p:txBody>
      </p:sp>
      <p:pic>
        <p:nvPicPr>
          <p:cNvPr id="4" name="Obrázok 3" descr="pot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1142984"/>
            <a:ext cx="1038225" cy="1381125"/>
          </a:xfrm>
          <a:prstGeom prst="rect">
            <a:avLst/>
          </a:prstGeom>
        </p:spPr>
      </p:pic>
      <p:pic>
        <p:nvPicPr>
          <p:cNvPr id="5" name="Obrázok 4" descr="rie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1214422"/>
            <a:ext cx="1019175" cy="1362075"/>
          </a:xfrm>
          <a:prstGeom prst="rect">
            <a:avLst/>
          </a:prstGeom>
        </p:spPr>
      </p:pic>
      <p:pic>
        <p:nvPicPr>
          <p:cNvPr id="6" name="Obrázok 5" descr="rybní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86050" y="3143248"/>
            <a:ext cx="1304925" cy="981075"/>
          </a:xfrm>
          <a:prstGeom prst="rect">
            <a:avLst/>
          </a:prstGeom>
        </p:spPr>
      </p:pic>
      <p:pic>
        <p:nvPicPr>
          <p:cNvPr id="7" name="Obrázok 6" descr="mor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86050" y="5286388"/>
            <a:ext cx="2098246" cy="1346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8800" dirty="0" smtClean="0">
                <a:latin typeface="Agency FB" pitchFamily="34" charset="0"/>
              </a:rPr>
              <a:t>Druhy rýb</a:t>
            </a:r>
            <a:endParaRPr lang="sk-SK" sz="8800" dirty="0">
              <a:latin typeface="Agency FB" pitchFamily="34" charset="0"/>
            </a:endParaRPr>
          </a:p>
        </p:txBody>
      </p:sp>
      <p:pic>
        <p:nvPicPr>
          <p:cNvPr id="17410" name="Picture 2" descr="http://t0.gstatic.com/images?q=tbn:TGkEY3aqrOKTQM:http://www.biolib.cz/IMG/GAL/BIG/1599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285992"/>
            <a:ext cx="2329496" cy="1071570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714348" y="350043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</a:t>
            </a:r>
            <a:r>
              <a:rPr lang="sk-SK" smtClean="0"/>
              <a:t>struh </a:t>
            </a:r>
            <a:r>
              <a:rPr lang="sk-SK" dirty="0" smtClean="0"/>
              <a:t>potočný</a:t>
            </a:r>
            <a:endParaRPr lang="sk-SK" dirty="0"/>
          </a:p>
        </p:txBody>
      </p:sp>
      <p:sp>
        <p:nvSpPr>
          <p:cNvPr id="17414" name="AutoShape 6" descr="data:image/jpg;base64,/9j/4AAQSkZJRgABAQAAAQABAAD/2wBDAAkGBwgHBgkIBwgKCgkLDRYPDQwMDRsUFRAWIB0iIiAdHx8kKDQsJCYxJx8fLT0tMTU3Ojo6Iys/RD84QzQ5Ojf/2wBDAQoKCg0MDRoPDxo3JR8lNzc3Nzc3Nzc3Nzc3Nzc3Nzc3Nzc3Nzc3Nzc3Nzc3Nzc3Nzc3Nzc3Nzc3Nzc3Nzc3Nzf/wAARCAAkAHADASIAAhEBAxEB/8QAGwABAAIDAQEAAAAAAAAAAAAAAAYHAwQFAQL/xAA6EAACAAUDAgIGBgoDAAAAAAABAgADBAUREiExBkETURQicYGxwSQyUmGRoQcVFjM0QkNTYoKS0fD/xAAYAQEBAQEBAAAAAAAAAAAAAAAAAQMCBP/EACARAAMAAQMFAQAAAAAAAAAAAAABAgMEEzEREiFBURT/2gAMAwEAAhEDEQA/ALxjyNatrqOhTVW1MmQvnNcLn8eYjt067tVHJdqRmrHVc4l7L/yPyzEdJclSb4JXHsV3U9a3qaT6Hb6eSuP6haYfyx8I49R1H1LPVNVeZa5OfBRVyfLOCYyefGvZ3tUW3CKeauvtR+9udazH1dKzSoJ/1wIxTDcWcD9Z1uAM/wAQ+cDnbMc/pgbTLmhFMS2u4fStzrBpXWWFUwOD5b8xnFb1DLyJN3rHGBhjMZsnyGRzF/RA2mXAeI4946jtNmX6fWIj42lL6zn3CKxqLr1O8jw2u1SockEgqpHvABiPTaOsM4Fsl2JIZyTk+Zz8Yb0vgqx/S57T1dabrPSTTzJiTXbSqzUwSfL8okEUx0XVUVtrPS7xKnh5YHgiVK1A7cnG/uiVXf8ASIktSlooZsybgnxKkaEHuByfy9sWMi9slR8J7HyrqzFQwJHIik596vl+2n1s8A7+HJyo44Cg7j25ix+iunlslEXmKPS52C5DE4XsN8Y79vxxFnL3V0SFY+2erZ1bnZqO5lWqZYdlXSurcYznjiODUdG0SOs2TIaWy/2jkHbup+UTGEW8U3ycq2ivv2cmymLNNZnZdgyFOcDc8ADmNK40c21TFkpS1E0EFnnBchjt9/G2N+28WaQDGBqWWwbC4z9livwjz1pJfBos30rKTTT6gKj001Tggaxkb+/A/wDcxsSrRNPruuzfV1EllA7jgYiwjRrqyjsv+Ix8wTBqV9WVmLp+y0sH/qMno69M63UQWVQPK3ZMlPXKk6dzwMDiEih1TNKmWQBsAdyxO4O+TErudgprpLCVeGKsSrKCpGedwYwWzpaktzBpTaiDsWQHEcPR2Xdk4cy2MA7BDL4ljTtk+UYTaXZG1KstWmCWxf1V0jsc5xE59EXJyzlfs7Y+GYjvVXSC3uVmmrZ0iao2V3Z5Z9oJ2irRUvZN1M5FrtNNcKmolSaiXMmyiGmBBsoP1fuP4RkvXTlXJoJzSKb0gsNPhSW3wRgntk89o+ej+k7xarxLra6okqFVkZVJYzFPAJ274OfbtFgbRtGllrz1OayNPwUFaK6dbJ4VlceFNDqrysYYcE5xFw9LX+RfqMTVQyahceLJP8uc4IPcEDt8o3bhZrdch9Oo5U9sYDOo1D2HkRrWjpu1WapefbqYypjrpYma7DGc9ye8bxjc11RLtUvJ2YQhGxkIQhACEIQAhCEAIQhACEIQAhCEAf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160338"/>
            <a:ext cx="1066800" cy="342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7416" name="AutoShape 8" descr="data:image/jpg;base64,/9j/4AAQSkZJRgABAQAAAQABAAD/2wBDAAkGBwgHBgkIBwgKCgkLDRYPDQwMDRsUFRAWIB0iIiAdHx8kKDQsJCYxJx8fLT0tMTU3Ojo6Iys/RD84QzQ5Ojf/2wBDAQoKCg0MDRoPDxo3JR8lNzc3Nzc3Nzc3Nzc3Nzc3Nzc3Nzc3Nzc3Nzc3Nzc3Nzc3Nzc3Nzc3Nzc3Nzc3Nzc3Nzf/wAARCAAkAHADASIAAhEBAxEB/8QAGwABAAIDAQEAAAAAAAAAAAAAAAYHAwQFAQL/xAA6EAACAAUDAgIGBgoDAAAAAAABAgADBAUREiExBkETURQicYGxwSQyUmGRoQcVFjM0QkNTYoKS0fD/xAAYAQEBAQEBAAAAAAAAAAAAAAAAAQMCBP/EACARAAMAAQMFAQAAAAAAAAAAAAABAgMEEzEREiFBURT/2gAMAwEAAhEDEQA/ALxjyNatrqOhTVW1MmQvnNcLn8eYjt067tVHJdqRmrHVc4l7L/yPyzEdJclSb4JXHsV3U9a3qaT6Hb6eSuP6haYfyx8I49R1H1LPVNVeZa5OfBRVyfLOCYyefGvZ3tUW3CKeauvtR+9udazH1dKzSoJ/1wIxTDcWcD9Z1uAM/wAQ+cDnbMc/pgbTLmhFMS2u4fStzrBpXWWFUwOD5b8xnFb1DLyJN3rHGBhjMZsnyGRzF/RA2mXAeI4946jtNmX6fWIj42lL6zn3CKxqLr1O8jw2u1SockEgqpHvABiPTaOsM4Fsl2JIZyTk+Zz8Yb0vgqx/S57T1dabrPSTTzJiTXbSqzUwSfL8okEUx0XVUVtrPS7xKnh5YHgiVK1A7cnG/uiVXf8ASIktSlooZsybgnxKkaEHuByfy9sWMi9slR8J7HyrqzFQwJHIik596vl+2n1s8A7+HJyo44Cg7j25ix+iunlslEXmKPS52C5DE4XsN8Y79vxxFnL3V0SFY+2erZ1bnZqO5lWqZYdlXSurcYznjiODUdG0SOs2TIaWy/2jkHbup+UTGEW8U3ycq2ivv2cmymLNNZnZdgyFOcDc8ADmNK40c21TFkpS1E0EFnnBchjt9/G2N+28WaQDGBqWWwbC4z9livwjz1pJfBos30rKTTT6gKj001Tggaxkb+/A/wDcxsSrRNPruuzfV1EllA7jgYiwjRrqyjsv+Ix8wTBqV9WVmLp+y0sH/qMno69M63UQWVQPK3ZMlPXKk6dzwMDiEih1TNKmWQBsAdyxO4O+TErudgprpLCVeGKsSrKCpGedwYwWzpaktzBpTaiDsWQHEcPR2Xdk4cy2MA7BDL4ljTtk+UYTaXZG1KstWmCWxf1V0jsc5xE59EXJyzlfs7Y+GYjvVXSC3uVmmrZ0iao2V3Z5Z9oJ2irRUvZN1M5FrtNNcKmolSaiXMmyiGmBBsoP1fuP4RkvXTlXJoJzSKb0gsNPhSW3wRgntk89o+ej+k7xarxLra6okqFVkZVJYzFPAJ274OfbtFgbRtGllrz1OayNPwUFaK6dbJ4VlceFNDqrysYYcE5xFw9LX+RfqMTVQyahceLJP8uc4IPcEDt8o3bhZrdch9Oo5U9sYDOo1D2HkRrWjpu1WapefbqYypjrpYma7DGc9ye8bxjc11RLtUvJ2YQhGxkIQhACEIQAhCEAIQhACEIQAhCEAf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160338"/>
            <a:ext cx="1066800" cy="342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7422" name="Picture 14" descr="http://t0.gstatic.com/images?q=tbn:RO4oc5s9sphEOM:http://podbiel.sk/images/www/ryby/150_pstruh-potocny-380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1357298"/>
            <a:ext cx="2357454" cy="884048"/>
          </a:xfrm>
          <a:prstGeom prst="rect">
            <a:avLst/>
          </a:prstGeom>
          <a:noFill/>
        </p:spPr>
      </p:pic>
      <p:pic>
        <p:nvPicPr>
          <p:cNvPr id="17424" name="Picture 16" descr="http://t2.gstatic.com/images?q=tbn:JxqaazLRYHvu2M:http://www.naryby-komjatice.sk/Kaprarskaliga/Stuka%2520severna%25203kg%252074cm%2520(5)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86380" y="2643182"/>
            <a:ext cx="1956198" cy="1463730"/>
          </a:xfrm>
          <a:prstGeom prst="rect">
            <a:avLst/>
          </a:prstGeom>
          <a:noFill/>
        </p:spPr>
      </p:pic>
      <p:pic>
        <p:nvPicPr>
          <p:cNvPr id="17426" name="Picture 18" descr="http://t0.gstatic.com/images?q=tbn:-uvE3bY2IHGpcM:http://woodrt.wbs.cz/stuka_severna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0694" y="1714488"/>
            <a:ext cx="1538149" cy="928694"/>
          </a:xfrm>
          <a:prstGeom prst="rect">
            <a:avLst/>
          </a:prstGeom>
          <a:noFill/>
        </p:spPr>
      </p:pic>
      <p:sp>
        <p:nvSpPr>
          <p:cNvPr id="13" name="BlokTextu 12"/>
          <p:cNvSpPr txBox="1"/>
          <p:nvPr/>
        </p:nvSpPr>
        <p:spPr>
          <a:xfrm>
            <a:off x="5429256" y="414338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šťuka</a:t>
            </a:r>
            <a:endParaRPr lang="sk-SK" dirty="0"/>
          </a:p>
        </p:txBody>
      </p:sp>
      <p:pic>
        <p:nvPicPr>
          <p:cNvPr id="17428" name="Picture 20" descr="http://t0.gstatic.com/images?q=tbn:chY0oJC4wwoUBM:http://zivazeme.cz/images/zralok-mako02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662260" y="4286256"/>
            <a:ext cx="2657317" cy="1643074"/>
          </a:xfrm>
          <a:prstGeom prst="rect">
            <a:avLst/>
          </a:prstGeom>
          <a:noFill/>
        </p:spPr>
      </p:pic>
      <p:sp>
        <p:nvSpPr>
          <p:cNvPr id="15" name="BlokTextu 14"/>
          <p:cNvSpPr txBox="1"/>
          <p:nvPr/>
        </p:nvSpPr>
        <p:spPr>
          <a:xfrm>
            <a:off x="1857356" y="621508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žralok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sz="4000" b="1" dirty="0" smtClean="0">
                <a:solidFill>
                  <a:srgbClr val="0070C0"/>
                </a:solidFill>
                <a:latin typeface="Agency FB" pitchFamily="34" charset="0"/>
              </a:rPr>
              <a:t>Niektoré ryby sa živia rastlinnou potravou </a:t>
            </a:r>
            <a:endParaRPr lang="sk-SK" sz="4000" b="1" dirty="0">
              <a:solidFill>
                <a:srgbClr val="0070C0"/>
              </a:solidFill>
              <a:latin typeface="Agency FB" pitchFamily="34" charset="0"/>
            </a:endParaRPr>
          </a:p>
          <a:p>
            <a:pPr>
              <a:buNone/>
            </a:pPr>
            <a:r>
              <a:rPr lang="sk-SK" dirty="0" smtClean="0"/>
              <a:t>    -obhrýzajú trávy a korienky, majú radi semienka.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sz="4000" b="1" dirty="0" smtClean="0">
                <a:solidFill>
                  <a:srgbClr val="0070C0"/>
                </a:solidFill>
                <a:latin typeface="Agency FB" pitchFamily="34" charset="0"/>
              </a:rPr>
              <a:t>Iné ryby obľubujú živočíšnu potravu</a:t>
            </a:r>
          </a:p>
          <a:p>
            <a:pPr>
              <a:buNone/>
            </a:pPr>
            <a:r>
              <a:rPr lang="sk-SK" dirty="0" smtClean="0"/>
              <a:t> – červíky, larvy, mušky.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</p:txBody>
      </p:sp>
      <p:pic>
        <p:nvPicPr>
          <p:cNvPr id="19458" name="Picture 2" descr="http://www.gify.nou.cz/z_ryba_soubory/ry6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0872" y="5786430"/>
            <a:ext cx="9184872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Doplň správne názv</a:t>
            </a:r>
            <a:r>
              <a:rPr lang="sk-SK" dirty="0"/>
              <a:t>y</a:t>
            </a:r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2910" y="1571612"/>
            <a:ext cx="7901060" cy="452596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/>
        </p:spPr>
      </p:pic>
      <p:cxnSp>
        <p:nvCxnSpPr>
          <p:cNvPr id="6" name="Rovná spojnica 5"/>
          <p:cNvCxnSpPr/>
          <p:nvPr/>
        </p:nvCxnSpPr>
        <p:spPr>
          <a:xfrm rot="10800000">
            <a:off x="2285984" y="1857364"/>
            <a:ext cx="2428892" cy="2000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 rot="5400000" flipH="1" flipV="1">
            <a:off x="6393669" y="2536025"/>
            <a:ext cx="150019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rot="5400000">
            <a:off x="3786182" y="5357826"/>
            <a:ext cx="928694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 rot="5400000">
            <a:off x="1142976" y="4429132"/>
            <a:ext cx="1714512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 rot="16200000" flipH="1">
            <a:off x="6000760" y="4500570"/>
            <a:ext cx="1500198" cy="1357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dĺžnik 16"/>
          <p:cNvSpPr/>
          <p:nvPr/>
        </p:nvSpPr>
        <p:spPr>
          <a:xfrm>
            <a:off x="6858016" y="1500174"/>
            <a:ext cx="2000264" cy="714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Vývojový diagram: proces 17"/>
          <p:cNvSpPr/>
          <p:nvPr/>
        </p:nvSpPr>
        <p:spPr>
          <a:xfrm>
            <a:off x="7000892" y="5929330"/>
            <a:ext cx="1785950" cy="71438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Vývojový diagram: proces 18"/>
          <p:cNvSpPr/>
          <p:nvPr/>
        </p:nvSpPr>
        <p:spPr>
          <a:xfrm>
            <a:off x="3071802" y="6000768"/>
            <a:ext cx="1714512" cy="714356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Vývojový diagram: proces 19"/>
          <p:cNvSpPr/>
          <p:nvPr/>
        </p:nvSpPr>
        <p:spPr>
          <a:xfrm>
            <a:off x="714348" y="5786454"/>
            <a:ext cx="1714512" cy="642942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Vývojový diagram: proces 20"/>
          <p:cNvSpPr/>
          <p:nvPr/>
        </p:nvSpPr>
        <p:spPr>
          <a:xfrm>
            <a:off x="1571604" y="1428736"/>
            <a:ext cx="2214578" cy="642942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gency FB" pitchFamily="34" charset="0"/>
              </a:rPr>
              <a:t>Spoj čiarou, čo patrí k sebe:</a:t>
            </a:r>
            <a:endParaRPr lang="sk-SK" dirty="0">
              <a:latin typeface="Agency FB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sk-SK" dirty="0" smtClean="0"/>
              <a:t>Pohyb rybám umožňujú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Dýchanie vo vode im umožňujú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Telo rýb pokrývajú</a:t>
            </a:r>
            <a:endParaRPr lang="sk-SK" dirty="0"/>
          </a:p>
        </p:txBody>
      </p:sp>
      <p:sp>
        <p:nvSpPr>
          <p:cNvPr id="4" name="Vývojový diagram: proces 3"/>
          <p:cNvSpPr/>
          <p:nvPr/>
        </p:nvSpPr>
        <p:spPr>
          <a:xfrm>
            <a:off x="7143768" y="2214554"/>
            <a:ext cx="2000232" cy="857256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žiabre</a:t>
            </a:r>
            <a:endParaRPr lang="sk-SK" sz="4000" dirty="0">
              <a:solidFill>
                <a:schemeClr val="tx2">
                  <a:lumMod val="75000"/>
                </a:schemeClr>
              </a:solidFill>
              <a:latin typeface="Agency FB" pitchFamily="34" charset="0"/>
            </a:endParaRPr>
          </a:p>
        </p:txBody>
      </p:sp>
      <p:sp>
        <p:nvSpPr>
          <p:cNvPr id="5" name="Vývojový diagram: proces 4"/>
          <p:cNvSpPr/>
          <p:nvPr/>
        </p:nvSpPr>
        <p:spPr>
          <a:xfrm>
            <a:off x="7143768" y="4000504"/>
            <a:ext cx="2000232" cy="857256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>
                <a:solidFill>
                  <a:srgbClr val="0B0BB5"/>
                </a:solidFill>
                <a:latin typeface="Agency FB" pitchFamily="34" charset="0"/>
              </a:rPr>
              <a:t>šupiny</a:t>
            </a:r>
            <a:endParaRPr lang="sk-SK" sz="4000" dirty="0">
              <a:solidFill>
                <a:srgbClr val="0B0BB5"/>
              </a:solidFill>
              <a:latin typeface="Agency FB" pitchFamily="34" charset="0"/>
            </a:endParaRPr>
          </a:p>
        </p:txBody>
      </p:sp>
      <p:sp>
        <p:nvSpPr>
          <p:cNvPr id="6" name="Vývojový diagram: proces 5"/>
          <p:cNvSpPr/>
          <p:nvPr/>
        </p:nvSpPr>
        <p:spPr>
          <a:xfrm>
            <a:off x="7143768" y="5715016"/>
            <a:ext cx="2000232" cy="785818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plutvy</a:t>
            </a:r>
            <a:endParaRPr lang="sk-SK" sz="4000" dirty="0">
              <a:solidFill>
                <a:schemeClr val="tx2">
                  <a:lumMod val="75000"/>
                </a:schemeClr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138</Words>
  <Application>Microsoft Office PowerPoint</Application>
  <PresentationFormat>Prezentácia na obrazovke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Ryby</vt:lpstr>
      <vt:lpstr>Snímka 2</vt:lpstr>
      <vt:lpstr>Telo rýb sa skladá z 3 častí:</vt:lpstr>
      <vt:lpstr>Snímka 4</vt:lpstr>
      <vt:lpstr>Snímka 5</vt:lpstr>
      <vt:lpstr>Druhy rýb</vt:lpstr>
      <vt:lpstr>Snímka 7</vt:lpstr>
      <vt:lpstr>Doplň správne názvy</vt:lpstr>
      <vt:lpstr>Spoj čiarou, čo patrí k sebe: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Ryby</dc:title>
  <dc:creator>Your User Name</dc:creator>
  <cp:lastModifiedBy>Cepkova</cp:lastModifiedBy>
  <cp:revision>14</cp:revision>
  <dcterms:created xsi:type="dcterms:W3CDTF">2010-07-05T10:41:46Z</dcterms:created>
  <dcterms:modified xsi:type="dcterms:W3CDTF">2012-02-06T19:12:48Z</dcterms:modified>
</cp:coreProperties>
</file>