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2FB"/>
    <a:srgbClr val="660033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96706-A069-4AF2-9635-DB00E64BB8C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7465-594B-4698-933B-AADDA790FCC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sk/imgres?imgurl=http://www.polnoinfo.sk/img/25/231.jpg&amp;imgrefurl=http://www.polnoinfo.sk/clanok/231/zo-sveta/zaujimavosti/vikendova-zaujimavost--motyl-monarch-moze-stratit-svoje-tradicne-miesta-prezimovania/&amp;usg=__OD7p7IpCXRdlrierU4qW48VGOxY=&amp;h=356&amp;w=478&amp;sz=34&amp;hl=sk&amp;start=15&amp;um=1&amp;itbs=1&amp;tbnid=nSymzfI1b-unPM:&amp;tbnh=96&amp;tbnw=129&amp;prev=/images?q=mot%C3%BD%C4%BE&amp;um=1&amp;hl=sk&amp;sa=N&amp;tbs=isch:1" TargetMode="External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12000" dirty="0" smtClean="0">
                <a:solidFill>
                  <a:srgbClr val="660033"/>
                </a:solidFill>
                <a:latin typeface="Algerian" pitchFamily="82" charset="0"/>
              </a:rPr>
              <a:t>Hmyz</a:t>
            </a:r>
            <a:endParaRPr lang="sk-SK" sz="12000" dirty="0">
              <a:solidFill>
                <a:srgbClr val="660033"/>
              </a:solidFill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1732FB"/>
                </a:solidFill>
              </a:rPr>
              <a:t>Vlastiveda  4. ročník</a:t>
            </a:r>
            <a:endParaRPr lang="sk-SK" dirty="0">
              <a:solidFill>
                <a:srgbClr val="1732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Medzi hmyz patria: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Motýle</a:t>
            </a:r>
          </a:p>
          <a:p>
            <a:endParaRPr lang="sk-SK" dirty="0"/>
          </a:p>
          <a:p>
            <a:r>
              <a:rPr lang="sk-SK" dirty="0" smtClean="0"/>
              <a:t>Chrobáky</a:t>
            </a:r>
          </a:p>
          <a:p>
            <a:endParaRPr lang="sk-SK" dirty="0"/>
          </a:p>
          <a:p>
            <a:r>
              <a:rPr lang="sk-SK" dirty="0" smtClean="0"/>
              <a:t>Muchy</a:t>
            </a:r>
          </a:p>
          <a:p>
            <a:endParaRPr lang="sk-SK" dirty="0"/>
          </a:p>
          <a:p>
            <a:r>
              <a:rPr lang="sk-SK" dirty="0" smtClean="0"/>
              <a:t>Mravce</a:t>
            </a:r>
          </a:p>
          <a:p>
            <a:endParaRPr lang="sk-SK" dirty="0"/>
          </a:p>
          <a:p>
            <a:r>
              <a:rPr lang="sk-SK" dirty="0" smtClean="0"/>
              <a:t>včely</a:t>
            </a:r>
            <a:endParaRPr lang="sk-SK" dirty="0"/>
          </a:p>
        </p:txBody>
      </p:sp>
      <p:pic>
        <p:nvPicPr>
          <p:cNvPr id="1026" name="Picture 2" descr="C:\Documents and Settings\PC02\Local Settings\Temporary Internet Files\Content.IE5\C27X12IW\MC9000838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1192786" cy="844505"/>
          </a:xfrm>
          <a:prstGeom prst="rect">
            <a:avLst/>
          </a:prstGeom>
          <a:noFill/>
        </p:spPr>
      </p:pic>
      <p:pic>
        <p:nvPicPr>
          <p:cNvPr id="1027" name="Picture 3" descr="C:\Documents and Settings\PC02\Local Settings\Temporary Internet Files\Content.IE5\YRY6YFXU\MC9000839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907033" cy="688771"/>
          </a:xfrm>
          <a:prstGeom prst="rect">
            <a:avLst/>
          </a:prstGeom>
          <a:noFill/>
        </p:spPr>
      </p:pic>
      <p:pic>
        <p:nvPicPr>
          <p:cNvPr id="1028" name="Picture 4" descr="C:\Documents and Settings\PC02\Local Settings\Temporary Internet Files\Content.IE5\YRY6YFXU\MC90015117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85860"/>
            <a:ext cx="750493" cy="752798"/>
          </a:xfrm>
          <a:prstGeom prst="rect">
            <a:avLst/>
          </a:prstGeom>
          <a:noFill/>
        </p:spPr>
      </p:pic>
      <p:pic>
        <p:nvPicPr>
          <p:cNvPr id="1030" name="Picture 6" descr="C:\Documents and Settings\PC02\Local Settings\Temporary Internet Files\Content.IE5\K59O56F3\MC90008388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500306"/>
            <a:ext cx="1303657" cy="631617"/>
          </a:xfrm>
          <a:prstGeom prst="rect">
            <a:avLst/>
          </a:prstGeom>
          <a:noFill/>
        </p:spPr>
      </p:pic>
      <p:pic>
        <p:nvPicPr>
          <p:cNvPr id="1034" name="Picture 10" descr="C:\Documents and Settings\PC02\Local Settings\Temporary Internet Files\Content.IE5\9UUSKGIB\MC90034691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214554"/>
            <a:ext cx="1876349" cy="1120140"/>
          </a:xfrm>
          <a:prstGeom prst="rect">
            <a:avLst/>
          </a:prstGeom>
          <a:noFill/>
        </p:spPr>
      </p:pic>
      <p:pic>
        <p:nvPicPr>
          <p:cNvPr id="1035" name="Picture 11" descr="C:\Documents and Settings\PC02\Local Settings\Temporary Internet Files\Content.IE5\GX3XQ3OY\MC90043391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214554"/>
            <a:ext cx="928694" cy="928694"/>
          </a:xfrm>
          <a:prstGeom prst="rect">
            <a:avLst/>
          </a:prstGeom>
          <a:noFill/>
        </p:spPr>
      </p:pic>
      <p:pic>
        <p:nvPicPr>
          <p:cNvPr id="1036" name="Picture 12" descr="C:\Documents and Settings\PC02\Local Settings\Temporary Internet Files\Content.IE5\XUK3FWF5\MC90015975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071810"/>
            <a:ext cx="1191170" cy="837935"/>
          </a:xfrm>
          <a:prstGeom prst="rect">
            <a:avLst/>
          </a:prstGeom>
          <a:noFill/>
        </p:spPr>
      </p:pic>
      <p:pic>
        <p:nvPicPr>
          <p:cNvPr id="1037" name="Picture 13" descr="C:\Documents and Settings\PC02\Local Settings\Temporary Internet Files\Content.IE5\K59O56F3\MC90019926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143248"/>
            <a:ext cx="1071327" cy="814812"/>
          </a:xfrm>
          <a:prstGeom prst="rect">
            <a:avLst/>
          </a:prstGeom>
          <a:noFill/>
        </p:spPr>
      </p:pic>
      <p:pic>
        <p:nvPicPr>
          <p:cNvPr id="1039" name="Picture 15" descr="C:\Documents and Settings\PC02\Local Settings\Temporary Internet Files\Content.IE5\MNSC2AHZ\MC90005316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214818"/>
            <a:ext cx="1809598" cy="713232"/>
          </a:xfrm>
          <a:prstGeom prst="rect">
            <a:avLst/>
          </a:prstGeom>
          <a:noFill/>
        </p:spPr>
      </p:pic>
      <p:pic>
        <p:nvPicPr>
          <p:cNvPr id="1040" name="Picture 16" descr="C:\Documents and Settings\PC02\Local Settings\Temporary Internet Files\Content.IE5\ITCM682I\MC90015969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3929066"/>
            <a:ext cx="1819656" cy="1029614"/>
          </a:xfrm>
          <a:prstGeom prst="rect">
            <a:avLst/>
          </a:prstGeom>
          <a:noFill/>
        </p:spPr>
      </p:pic>
      <p:pic>
        <p:nvPicPr>
          <p:cNvPr id="1041" name="Picture 17" descr="C:\Documents and Settings\PC02\Local Settings\Temporary Internet Files\Content.IE5\8VJM8FQ1\MC900346893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4286256"/>
            <a:ext cx="1112591" cy="709987"/>
          </a:xfrm>
          <a:prstGeom prst="rect">
            <a:avLst/>
          </a:prstGeom>
          <a:noFill/>
        </p:spPr>
      </p:pic>
      <p:pic>
        <p:nvPicPr>
          <p:cNvPr id="1042" name="Picture 18" descr="C:\Documents and Settings\PC02\Local Settings\Temporary Internet Files\Content.IE5\F7HCDD16\MC900415680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V="1">
            <a:off x="1857356" y="5214950"/>
            <a:ext cx="2153687" cy="1185094"/>
          </a:xfrm>
          <a:prstGeom prst="rect">
            <a:avLst/>
          </a:prstGeom>
          <a:noFill/>
        </p:spPr>
      </p:pic>
      <p:pic>
        <p:nvPicPr>
          <p:cNvPr id="1043" name="Picture 19" descr="C:\Documents and Settings\PC02\Local Settings\Temporary Internet Files\Content.IE5\ZJNU1SR1\MC90015975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3504" y="5072074"/>
            <a:ext cx="1789481" cy="1494130"/>
          </a:xfrm>
          <a:prstGeom prst="rect">
            <a:avLst/>
          </a:prstGeom>
          <a:noFill/>
        </p:spPr>
      </p:pic>
      <p:pic>
        <p:nvPicPr>
          <p:cNvPr id="1045" name="Picture 21" descr="C:\Documents and Settings\PC02\Local Settings\Temporary Internet Files\Content.IE5\KH0GRA0W\MC900088448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72396" y="5214950"/>
            <a:ext cx="1076474" cy="1297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Hmyz sa liahne z vajíčok</a:t>
            </a:r>
          </a:p>
          <a:p>
            <a:pPr>
              <a:buNone/>
            </a:pPr>
            <a:r>
              <a:rPr lang="sk-SK" dirty="0" smtClean="0"/>
              <a:t>            </a:t>
            </a:r>
          </a:p>
          <a:p>
            <a:endParaRPr lang="sk-SK" dirty="0"/>
          </a:p>
          <a:p>
            <a:r>
              <a:rPr lang="sk-SK" dirty="0" smtClean="0"/>
              <a:t>premení sa na larvu   </a:t>
            </a:r>
          </a:p>
          <a:p>
            <a:pPr>
              <a:buNone/>
            </a:pPr>
            <a:r>
              <a:rPr lang="sk-SK" dirty="0" smtClean="0"/>
              <a:t>    </a:t>
            </a:r>
          </a:p>
          <a:p>
            <a:endParaRPr lang="sk-SK" dirty="0"/>
          </a:p>
          <a:p>
            <a:r>
              <a:rPr lang="sk-SK" dirty="0" smtClean="0"/>
              <a:t> niekedy aj kuklu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potom na dospelého jedinca</a:t>
            </a:r>
            <a:endParaRPr lang="sk-SK" dirty="0"/>
          </a:p>
        </p:txBody>
      </p:sp>
      <p:pic>
        <p:nvPicPr>
          <p:cNvPr id="9" name="Obrázok 5" descr="vajíč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52"/>
            <a:ext cx="1752600" cy="1312863"/>
          </a:xfrm>
          <a:prstGeom prst="rect">
            <a:avLst/>
          </a:prstGeom>
          <a:noFill/>
          <a:ln w="38100" cap="sq">
            <a:solidFill>
              <a:srgbClr val="3E601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2354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1843086" cy="177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http://t2.gstatic.com/images?q=tbn:nSymzfI1b-unPM:http://www.polnoinfo.sk/img/25/23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000636"/>
            <a:ext cx="2111851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larva,kukla,hmy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071546"/>
            <a:ext cx="7029804" cy="2643206"/>
          </a:xfrm>
        </p:spPr>
      </p:pic>
      <p:sp>
        <p:nvSpPr>
          <p:cNvPr id="5" name="BlokTextu 4"/>
          <p:cNvSpPr txBox="1"/>
          <p:nvPr/>
        </p:nvSpPr>
        <p:spPr>
          <a:xfrm>
            <a:off x="1214414" y="4714884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1 – 3 larva</a:t>
            </a:r>
          </a:p>
          <a:p>
            <a:r>
              <a:rPr lang="sk-SK" sz="4000" dirty="0" smtClean="0"/>
              <a:t>      4 kukla</a:t>
            </a:r>
          </a:p>
          <a:p>
            <a:r>
              <a:rPr lang="sk-SK" sz="4000" dirty="0" smtClean="0"/>
              <a:t>      5 dospelý jedinec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Telo väčšiny hmyzu tvoria 3 časti: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</a:t>
            </a:r>
            <a:r>
              <a:rPr lang="sk-SK" dirty="0" smtClean="0"/>
              <a:t>lava</a:t>
            </a:r>
          </a:p>
          <a:p>
            <a:r>
              <a:rPr lang="sk-SK" dirty="0"/>
              <a:t>h</a:t>
            </a:r>
            <a:r>
              <a:rPr lang="sk-SK" dirty="0" smtClean="0"/>
              <a:t>ruď</a:t>
            </a:r>
          </a:p>
          <a:p>
            <a:r>
              <a:rPr lang="sk-SK" dirty="0"/>
              <a:t>b</a:t>
            </a:r>
            <a:r>
              <a:rPr lang="sk-SK" dirty="0" smtClean="0"/>
              <a:t>ruško</a:t>
            </a:r>
          </a:p>
          <a:p>
            <a:endParaRPr lang="sk-SK" dirty="0"/>
          </a:p>
          <a:p>
            <a:pPr>
              <a:buNone/>
            </a:pPr>
            <a:r>
              <a:rPr lang="sk-SK" dirty="0" smtClean="0"/>
              <a:t>Dospelé jedince majú 6 nôh.</a:t>
            </a:r>
          </a:p>
          <a:p>
            <a:pPr>
              <a:buNone/>
            </a:pPr>
            <a:r>
              <a:rPr lang="sk-SK" dirty="0" smtClean="0"/>
              <a:t>Väčšinou majú krídla.</a:t>
            </a:r>
            <a:endParaRPr lang="sk-SK" dirty="0"/>
          </a:p>
        </p:txBody>
      </p:sp>
      <p:pic>
        <p:nvPicPr>
          <p:cNvPr id="4" name="Obrázok 3" descr="vč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928802"/>
            <a:ext cx="1000125" cy="1009650"/>
          </a:xfrm>
          <a:prstGeom prst="rect">
            <a:avLst/>
          </a:prstGeom>
        </p:spPr>
      </p:pic>
      <p:pic>
        <p:nvPicPr>
          <p:cNvPr id="5" name="Obrázok 4" descr="včel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214554"/>
            <a:ext cx="895350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fč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03171">
            <a:off x="2482053" y="1616196"/>
            <a:ext cx="3295669" cy="31876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cxnSp>
        <p:nvCxnSpPr>
          <p:cNvPr id="7" name="Rovná spojnica 6"/>
          <p:cNvCxnSpPr/>
          <p:nvPr/>
        </p:nvCxnSpPr>
        <p:spPr>
          <a:xfrm flipV="1">
            <a:off x="4357686" y="1785926"/>
            <a:ext cx="221457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2071670" y="2357430"/>
            <a:ext cx="178595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500562" y="3786190"/>
            <a:ext cx="292895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rot="10800000" flipV="1">
            <a:off x="1785918" y="3714752"/>
            <a:ext cx="200026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flipV="1">
            <a:off x="4929190" y="2714620"/>
            <a:ext cx="250033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6572264" y="157161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hlava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1142976" y="242886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hruď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7429520" y="242886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krídlo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358082" y="400050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noha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1000100" y="442913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bruško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 jednotlivé druhy hmyzu.</a:t>
            </a:r>
            <a:endParaRPr lang="sk-SK" dirty="0"/>
          </a:p>
        </p:txBody>
      </p:sp>
      <p:pic>
        <p:nvPicPr>
          <p:cNvPr id="5" name="Obrázok 4" descr="chrob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857364"/>
            <a:ext cx="1697677" cy="1276356"/>
          </a:xfrm>
          <a:prstGeom prst="rect">
            <a:avLst/>
          </a:prstGeom>
        </p:spPr>
      </p:pic>
      <p:pic>
        <p:nvPicPr>
          <p:cNvPr id="7" name="Obrázok 6" descr="vč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357694"/>
            <a:ext cx="1714505" cy="1730834"/>
          </a:xfrm>
          <a:prstGeom prst="rect">
            <a:avLst/>
          </a:prstGeom>
        </p:spPr>
      </p:pic>
      <p:pic>
        <p:nvPicPr>
          <p:cNvPr id="8" name="Obrázok 7" descr="MUCH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714884"/>
            <a:ext cx="1813991" cy="1357322"/>
          </a:xfrm>
          <a:prstGeom prst="rect">
            <a:avLst/>
          </a:prstGeom>
        </p:spPr>
      </p:pic>
      <p:pic>
        <p:nvPicPr>
          <p:cNvPr id="10" name="Zástupný symbol obsahu 9" descr="MOT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00166" y="1928802"/>
            <a:ext cx="1805494" cy="1357322"/>
          </a:xfrm>
        </p:spPr>
      </p:pic>
      <p:pic>
        <p:nvPicPr>
          <p:cNvPr id="12" name="Obrázok 11" descr="mrav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286124"/>
            <a:ext cx="1919017" cy="1190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Užitočný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hmyz pre človeka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sk-SK" dirty="0" smtClean="0"/>
              <a:t>                </a:t>
            </a:r>
          </a:p>
          <a:p>
            <a:pPr marL="514350" indent="-514350">
              <a:buNone/>
            </a:pPr>
            <a:endParaRPr lang="sk-SK" dirty="0"/>
          </a:p>
          <a:p>
            <a:pPr marL="514350" indent="-514350">
              <a:buNone/>
            </a:pPr>
            <a:r>
              <a:rPr lang="sk-SK" dirty="0" smtClean="0"/>
              <a:t>                         Lienka sa živí voškami.</a:t>
            </a:r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endParaRPr lang="sk-SK" dirty="0"/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r>
              <a:rPr lang="sk-SK" dirty="0" smtClean="0"/>
              <a:t>                              Včela opeľuje kvety.</a:t>
            </a:r>
          </a:p>
        </p:txBody>
      </p:sp>
      <p:pic>
        <p:nvPicPr>
          <p:cNvPr id="5" name="Obrázok 4" descr="liie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1337563" cy="1714512"/>
          </a:xfrm>
          <a:prstGeom prst="rect">
            <a:avLst/>
          </a:prstGeom>
        </p:spPr>
      </p:pic>
      <p:pic>
        <p:nvPicPr>
          <p:cNvPr id="8" name="Obrázok 7" descr="vč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500570"/>
            <a:ext cx="169833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Nežiadúci</a:t>
            </a:r>
            <a:r>
              <a:rPr lang="sk-SK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hmyz pre človeka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marL="514350" indent="-514350">
              <a:buNone/>
            </a:pPr>
            <a:r>
              <a:rPr lang="sk-SK" dirty="0" smtClean="0"/>
              <a:t>                          </a:t>
            </a:r>
          </a:p>
          <a:p>
            <a:pPr marL="514350" indent="-514350">
              <a:buNone/>
            </a:pPr>
            <a:endParaRPr lang="sk-SK" dirty="0"/>
          </a:p>
          <a:p>
            <a:pPr marL="514350" indent="-514350">
              <a:buNone/>
            </a:pPr>
            <a:r>
              <a:rPr lang="sk-SK" dirty="0" smtClean="0"/>
              <a:t>                             Chrúst požiera listy, ničí úrodu. </a:t>
            </a:r>
          </a:p>
          <a:p>
            <a:pPr marL="514350" indent="-514350">
              <a:buNone/>
            </a:pPr>
            <a:endParaRPr lang="sk-SK" dirty="0"/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</a:t>
            </a:r>
          </a:p>
          <a:p>
            <a:pPr marL="514350" indent="-514350">
              <a:buNone/>
            </a:pPr>
            <a:r>
              <a:rPr lang="sk-SK" dirty="0" smtClean="0"/>
              <a:t>                        Kliešť prenáša choroby.  </a:t>
            </a:r>
          </a:p>
          <a:p>
            <a:endParaRPr lang="sk-SK" dirty="0"/>
          </a:p>
        </p:txBody>
      </p:sp>
      <p:pic>
        <p:nvPicPr>
          <p:cNvPr id="4" name="Obrázok 3" descr="chrú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2084823" cy="1571636"/>
          </a:xfrm>
          <a:prstGeom prst="rect">
            <a:avLst/>
          </a:prstGeom>
        </p:spPr>
      </p:pic>
      <p:pic>
        <p:nvPicPr>
          <p:cNvPr id="6" name="Obrázok 5" descr="klliesť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756" y="4714884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110</Words>
  <Application>Microsoft Office PowerPoint</Application>
  <PresentationFormat>Prezentácia na obrazovke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Hmyz</vt:lpstr>
      <vt:lpstr>Medzi hmyz patria:</vt:lpstr>
      <vt:lpstr>Snímka 3</vt:lpstr>
      <vt:lpstr>Snímka 4</vt:lpstr>
      <vt:lpstr>Telo väčšiny hmyzu tvoria 3 časti: </vt:lpstr>
      <vt:lpstr>Snímka 6</vt:lpstr>
      <vt:lpstr>Pomenuj jednotlivé druhy hmyzu.</vt:lpstr>
      <vt:lpstr>Užitočný hmyz pre človeka</vt:lpstr>
      <vt:lpstr>Nežiadúci hmyz pre človeka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Hmyz</dc:title>
  <dc:creator>Your User Name</dc:creator>
  <cp:lastModifiedBy>Cepkova</cp:lastModifiedBy>
  <cp:revision>16</cp:revision>
  <dcterms:created xsi:type="dcterms:W3CDTF">2010-07-04T21:16:02Z</dcterms:created>
  <dcterms:modified xsi:type="dcterms:W3CDTF">2012-02-06T19:10:51Z</dcterms:modified>
</cp:coreProperties>
</file>