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DB27"/>
    <a:srgbClr val="4616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924-9F6A-4D45-AE00-5B6193A9B72A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4DC8-297B-4C01-85D6-DFECD3DF0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924-9F6A-4D45-AE00-5B6193A9B72A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4DC8-297B-4C01-85D6-DFECD3DF0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924-9F6A-4D45-AE00-5B6193A9B72A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4DC8-297B-4C01-85D6-DFECD3DF0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924-9F6A-4D45-AE00-5B6193A9B72A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4DC8-297B-4C01-85D6-DFECD3DF0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924-9F6A-4D45-AE00-5B6193A9B72A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4DC8-297B-4C01-85D6-DFECD3DF0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924-9F6A-4D45-AE00-5B6193A9B72A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4DC8-297B-4C01-85D6-DFECD3DF0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924-9F6A-4D45-AE00-5B6193A9B72A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4DC8-297B-4C01-85D6-DFECD3DF0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924-9F6A-4D45-AE00-5B6193A9B72A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4DC8-297B-4C01-85D6-DFECD3DF0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924-9F6A-4D45-AE00-5B6193A9B72A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4DC8-297B-4C01-85D6-DFECD3DF0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924-9F6A-4D45-AE00-5B6193A9B72A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4DC8-297B-4C01-85D6-DFECD3DF0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924-9F6A-4D45-AE00-5B6193A9B72A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4DC8-297B-4C01-85D6-DFECD3DF0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5000">
              <a:srgbClr val="3CDB27"/>
            </a:gs>
            <a:gs pos="75000">
              <a:srgbClr val="0087E6"/>
            </a:gs>
            <a:gs pos="100000">
              <a:srgbClr val="46162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98924-9F6A-4D45-AE00-5B6193A9B72A}" type="datetimeFigureOut">
              <a:rPr lang="sk-SK" smtClean="0"/>
              <a:pPr/>
              <a:t>6. 2. 2012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04DC8-297B-4C01-85D6-DFECD3DF012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k/imgres?imgurl=http://www.naturfoto.cz/fotografie/ostatni/srnec-obecny-5220.jpg&amp;imgrefurl=http://www.naturfoto.cz/srnec-obecny-fotografie-857.html&amp;usg=__qpCN-DE2M70KOIFIdN1Sn5B63Z0=&amp;h=400&amp;w=600&amp;sz=39&amp;hl=sk&amp;start=1&amp;um=1&amp;itbs=1&amp;tbnid=_XtxnnYlBaH-YM:&amp;tbnh=90&amp;tbnw=135&amp;prev=/images?q=srnec&amp;um=1&amp;hl=sk&amp;sa=G&amp;tbs=isch:1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upload.wikimedia.org/wikipedia/commons/thumb/3/38/Ecureuilroux.jpg/800px-Ecureuilroux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hyperlink" Target="http://sk.wikipedia.org/wiki/Obr%C3%A1zok:Lynx_lynx_poin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8/8a/Vulpes_vulpes_with_prey.jpg/800px-Vulpes_vulpes_with_prey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sk.wikipedia.org/wiki/Obr%C3%A1zok:Canis_lupus_laying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pload.wikimedia.org/wikipedia/commons/thumb/c/c7/WildZwijn.jpg/800px-WildZwij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upload.wikimedia.org/wikipedia/commons/c/cd/Ours_des_pyrenees_aspe_2002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12000" dirty="0" smtClean="0">
                <a:latin typeface="Algerian" pitchFamily="82" charset="0"/>
              </a:rPr>
              <a:t>Cicavce</a:t>
            </a:r>
            <a:endParaRPr lang="sk-SK" sz="12000" dirty="0"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Vlastiveda  4.ročník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12292" name="Picture 4" descr="http://www.beruska8.cz/zviratkadomaci/hafici2/1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72008"/>
            <a:ext cx="2066925" cy="1666875"/>
          </a:xfrm>
          <a:prstGeom prst="rect">
            <a:avLst/>
          </a:prstGeom>
          <a:noFill/>
        </p:spPr>
      </p:pic>
      <p:pic>
        <p:nvPicPr>
          <p:cNvPr id="12294" name="Picture 6" descr="http://www.beruska8.cz/zviratkadomaci/kotatka2/1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572008"/>
            <a:ext cx="762000" cy="1219201"/>
          </a:xfrm>
          <a:prstGeom prst="rect">
            <a:avLst/>
          </a:prstGeom>
          <a:noFill/>
        </p:spPr>
      </p:pic>
      <p:pic>
        <p:nvPicPr>
          <p:cNvPr id="12296" name="Picture 8" descr="http://www.beruska8.cz/zviratkadomaci/kozy2/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785794"/>
            <a:ext cx="1085850" cy="838201"/>
          </a:xfrm>
          <a:prstGeom prst="rect">
            <a:avLst/>
          </a:prstGeom>
          <a:noFill/>
        </p:spPr>
      </p:pic>
      <p:pic>
        <p:nvPicPr>
          <p:cNvPr id="12298" name="Picture 10" descr="http://www.beruska8.cz/zviratkalesni/srnkyajeleni2/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000108"/>
            <a:ext cx="1724025" cy="1152526"/>
          </a:xfrm>
          <a:prstGeom prst="rect">
            <a:avLst/>
          </a:prstGeom>
          <a:noFill/>
        </p:spPr>
      </p:pic>
      <p:pic>
        <p:nvPicPr>
          <p:cNvPr id="12300" name="Picture 12" descr="http://www.beruska8.cz/zviratkadomaci/konezebry2/5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214686"/>
            <a:ext cx="1104900" cy="838201"/>
          </a:xfrm>
          <a:prstGeom prst="rect">
            <a:avLst/>
          </a:prstGeom>
          <a:noFill/>
        </p:spPr>
      </p:pic>
      <p:pic>
        <p:nvPicPr>
          <p:cNvPr id="12302" name="Picture 14" descr="http://www.beruska8.cz/zviratkalesni/zajici2/5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5214950"/>
            <a:ext cx="781050" cy="809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lgerian" pitchFamily="82" charset="0"/>
              </a:rPr>
              <a:t>Cicavce</a:t>
            </a:r>
            <a:endParaRPr lang="sk-SK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Majú telo pokryté kožou a srsťou, chlpmi alebo vlasmi.</a:t>
            </a:r>
          </a:p>
          <a:p>
            <a:r>
              <a:rPr lang="sk-SK" dirty="0" smtClean="0"/>
              <a:t>Dýchajú pľúcami.</a:t>
            </a:r>
          </a:p>
          <a:p>
            <a:r>
              <a:rPr lang="sk-SK" dirty="0" smtClean="0"/>
              <a:t>Svoje mláďatá kŕmia materským mliekom.</a:t>
            </a:r>
          </a:p>
          <a:p>
            <a:r>
              <a:rPr lang="sk-SK" dirty="0" smtClean="0"/>
              <a:t>Žijú na súši, vo vode, pod zemou,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na stromoch.</a:t>
            </a:r>
          </a:p>
          <a:p>
            <a:endParaRPr lang="sk-SK" dirty="0"/>
          </a:p>
        </p:txBody>
      </p:sp>
      <p:pic>
        <p:nvPicPr>
          <p:cNvPr id="4" name="Picture 2" descr="http://www.beruska8.cz/zviratkadomaci/prasatka2/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43075" cy="153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lgerian" pitchFamily="82" charset="0"/>
              </a:rPr>
              <a:t>Mačka</a:t>
            </a:r>
            <a:endParaRPr lang="sk-SK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latin typeface="Arial Black" pitchFamily="34" charset="0"/>
              </a:rPr>
              <a:t>Telo mačky sa skladá</a:t>
            </a:r>
            <a:r>
              <a:rPr lang="sk-SK" dirty="0" smtClean="0"/>
              <a:t>:</a:t>
            </a:r>
          </a:p>
          <a:p>
            <a:r>
              <a:rPr lang="sk-SK" dirty="0"/>
              <a:t>h</a:t>
            </a:r>
            <a:r>
              <a:rPr lang="sk-SK" dirty="0" smtClean="0"/>
              <a:t>lava</a:t>
            </a:r>
          </a:p>
          <a:p>
            <a:r>
              <a:rPr lang="sk-SK" dirty="0"/>
              <a:t>k</a:t>
            </a:r>
            <a:r>
              <a:rPr lang="sk-SK" dirty="0" smtClean="0"/>
              <a:t>rk</a:t>
            </a:r>
          </a:p>
          <a:p>
            <a:r>
              <a:rPr lang="sk-SK" dirty="0"/>
              <a:t>t</a:t>
            </a:r>
            <a:r>
              <a:rPr lang="sk-SK" dirty="0" smtClean="0"/>
              <a:t>rup</a:t>
            </a:r>
          </a:p>
          <a:p>
            <a:r>
              <a:rPr lang="sk-SK" dirty="0"/>
              <a:t>c</a:t>
            </a:r>
            <a:r>
              <a:rPr lang="sk-SK" dirty="0" smtClean="0"/>
              <a:t>hvost</a:t>
            </a:r>
          </a:p>
          <a:p>
            <a:r>
              <a:rPr lang="sk-SK" dirty="0" smtClean="0"/>
              <a:t>4 končatiny – 2 predné</a:t>
            </a:r>
          </a:p>
          <a:p>
            <a:pPr>
              <a:buNone/>
            </a:pPr>
            <a:r>
              <a:rPr lang="sk-SK" dirty="0" smtClean="0"/>
              <a:t>                             2 zadné</a:t>
            </a:r>
            <a:endParaRPr lang="sk-SK" dirty="0"/>
          </a:p>
        </p:txBody>
      </p:sp>
      <p:pic>
        <p:nvPicPr>
          <p:cNvPr id="15362" name="Picture 2" descr="http://www.beruska8.cz/zviratkadomaci/kotatka2/1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571744"/>
            <a:ext cx="1076325" cy="1323975"/>
          </a:xfrm>
          <a:prstGeom prst="rect">
            <a:avLst/>
          </a:prstGeom>
          <a:noFill/>
        </p:spPr>
      </p:pic>
      <p:pic>
        <p:nvPicPr>
          <p:cNvPr id="15364" name="Picture 4" descr="http://www.beruska8.cz/zviratkadomaci/kotatka2/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143512"/>
            <a:ext cx="1162050" cy="1371601"/>
          </a:xfrm>
          <a:prstGeom prst="rect">
            <a:avLst/>
          </a:prstGeom>
          <a:noFill/>
        </p:spPr>
      </p:pic>
      <p:pic>
        <p:nvPicPr>
          <p:cNvPr id="15366" name="Picture 6" descr="http://www.beruska8.cz/zviratkadomaci/kotatka2/3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928802"/>
            <a:ext cx="2143125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liforn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CFF"/>
              </a:clrFrom>
              <a:clrTo>
                <a:srgbClr val="FB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500174"/>
            <a:ext cx="6180693" cy="3940192"/>
          </a:xfrm>
          <a:prstGeom prst="rect">
            <a:avLst/>
          </a:prstGeom>
          <a:noFill/>
        </p:spPr>
      </p:pic>
      <p:cxnSp>
        <p:nvCxnSpPr>
          <p:cNvPr id="4" name="Rovná spojnica 3"/>
          <p:cNvCxnSpPr/>
          <p:nvPr/>
        </p:nvCxnSpPr>
        <p:spPr>
          <a:xfrm rot="10800000">
            <a:off x="1357290" y="1428736"/>
            <a:ext cx="1000132" cy="9286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lokTextu 4"/>
          <p:cNvSpPr txBox="1"/>
          <p:nvPr/>
        </p:nvSpPr>
        <p:spPr>
          <a:xfrm>
            <a:off x="285720" y="128586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hlava</a:t>
            </a:r>
            <a:endParaRPr lang="sk-SK" sz="2800" b="1" dirty="0">
              <a:solidFill>
                <a:srgbClr val="FF0000"/>
              </a:solidFill>
            </a:endParaRPr>
          </a:p>
        </p:txBody>
      </p:sp>
      <p:cxnSp>
        <p:nvCxnSpPr>
          <p:cNvPr id="7" name="Rovná spojnica 6"/>
          <p:cNvCxnSpPr/>
          <p:nvPr/>
        </p:nvCxnSpPr>
        <p:spPr>
          <a:xfrm rot="10800000" flipV="1">
            <a:off x="1071538" y="3071810"/>
            <a:ext cx="1500198" cy="857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428596" y="364331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krk</a:t>
            </a:r>
            <a:endParaRPr lang="sk-SK" sz="2800" b="1" dirty="0">
              <a:solidFill>
                <a:srgbClr val="FF0000"/>
              </a:solidFill>
            </a:endParaRPr>
          </a:p>
        </p:txBody>
      </p:sp>
      <p:cxnSp>
        <p:nvCxnSpPr>
          <p:cNvPr id="10" name="Rovná spojnica 9"/>
          <p:cNvCxnSpPr/>
          <p:nvPr/>
        </p:nvCxnSpPr>
        <p:spPr>
          <a:xfrm rot="5400000" flipH="1" flipV="1">
            <a:off x="4071934" y="1714488"/>
            <a:ext cx="1500198" cy="500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5072066" y="85723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trup</a:t>
            </a:r>
            <a:endParaRPr lang="sk-SK" sz="2800" b="1" dirty="0">
              <a:solidFill>
                <a:srgbClr val="FF0000"/>
              </a:solidFill>
            </a:endParaRPr>
          </a:p>
        </p:txBody>
      </p:sp>
      <p:cxnSp>
        <p:nvCxnSpPr>
          <p:cNvPr id="13" name="Rovná spojnica 12"/>
          <p:cNvCxnSpPr/>
          <p:nvPr/>
        </p:nvCxnSpPr>
        <p:spPr>
          <a:xfrm flipV="1">
            <a:off x="6357950" y="2928934"/>
            <a:ext cx="1285884" cy="500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7643834" y="2857496"/>
            <a:ext cx="150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chvost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1500166" y="592933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p</a:t>
            </a:r>
            <a:r>
              <a:rPr lang="sk-SK" sz="2800" b="1" dirty="0" smtClean="0">
                <a:solidFill>
                  <a:srgbClr val="FF0000"/>
                </a:solidFill>
              </a:rPr>
              <a:t>redné </a:t>
            </a:r>
            <a:r>
              <a:rPr lang="sk-SK" sz="2800" b="1" dirty="0" smtClean="0">
                <a:solidFill>
                  <a:srgbClr val="FF0000"/>
                </a:solidFill>
              </a:rPr>
              <a:t>končatiny</a:t>
            </a:r>
            <a:endParaRPr lang="sk-SK" sz="2800" b="1" dirty="0">
              <a:solidFill>
                <a:srgbClr val="FF0000"/>
              </a:solidFill>
            </a:endParaRPr>
          </a:p>
        </p:txBody>
      </p:sp>
      <p:cxnSp>
        <p:nvCxnSpPr>
          <p:cNvPr id="17" name="Rovná spojnica 16"/>
          <p:cNvCxnSpPr/>
          <p:nvPr/>
        </p:nvCxnSpPr>
        <p:spPr>
          <a:xfrm rot="16200000" flipH="1">
            <a:off x="2821769" y="5250669"/>
            <a:ext cx="1071570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/>
          <p:cNvCxnSpPr/>
          <p:nvPr/>
        </p:nvCxnSpPr>
        <p:spPr>
          <a:xfrm rot="16200000" flipH="1">
            <a:off x="5500694" y="5072074"/>
            <a:ext cx="1000132" cy="428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5929322" y="585789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z</a:t>
            </a:r>
            <a:r>
              <a:rPr lang="sk-SK" sz="2800" b="1" dirty="0" smtClean="0">
                <a:solidFill>
                  <a:srgbClr val="FF0000"/>
                </a:solidFill>
              </a:rPr>
              <a:t>adné </a:t>
            </a:r>
            <a:r>
              <a:rPr lang="sk-SK" sz="2800" b="1" dirty="0" smtClean="0">
                <a:solidFill>
                  <a:srgbClr val="FF0000"/>
                </a:solidFill>
              </a:rPr>
              <a:t>končatiny</a:t>
            </a:r>
            <a:endParaRPr lang="sk-SK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lgerian" pitchFamily="82" charset="0"/>
              </a:rPr>
              <a:t>Mačka</a:t>
            </a:r>
            <a:endParaRPr lang="sk-SK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hlave má uši a oči.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Predná časť hlavy je ňufák s hmatovými fúzmi a papuľou.</a:t>
            </a:r>
            <a:endParaRPr lang="sk-SK" dirty="0"/>
          </a:p>
        </p:txBody>
      </p:sp>
      <p:pic>
        <p:nvPicPr>
          <p:cNvPr id="5" name="Picture 4" descr="macka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928670"/>
            <a:ext cx="25273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800px-Mougie-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246" y="4429132"/>
            <a:ext cx="2381870" cy="17859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latin typeface="Agency FB" pitchFamily="34" charset="0"/>
              </a:rPr>
              <a:t>Bylinožravé cicavce</a:t>
            </a:r>
            <a:endParaRPr lang="sk-SK" sz="6000" dirty="0">
              <a:latin typeface="Agency FB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Sú cicavce, ktoré sa živia len rastlinami</a:t>
            </a:r>
            <a:endParaRPr lang="sk-SK" dirty="0"/>
          </a:p>
        </p:txBody>
      </p:sp>
      <p:pic>
        <p:nvPicPr>
          <p:cNvPr id="19458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1143000" cy="1714500"/>
          </a:xfrm>
          <a:prstGeom prst="rect">
            <a:avLst/>
          </a:prstGeom>
          <a:noFill/>
        </p:spPr>
      </p:pic>
      <p:pic>
        <p:nvPicPr>
          <p:cNvPr id="19460" name="Picture 4" descr="http://zsuzhorodska.sk/projekty/globalweb/2003/sutazweb/webzsu/lipcak/images/zira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928934"/>
            <a:ext cx="2133600" cy="2314575"/>
          </a:xfrm>
          <a:prstGeom prst="rect">
            <a:avLst/>
          </a:prstGeom>
          <a:noFill/>
        </p:spPr>
      </p:pic>
      <p:sp>
        <p:nvSpPr>
          <p:cNvPr id="19462" name="AutoShape 6" descr="http://zsuzhorodska.sk/projekty/globalweb/2003/sutazweb/webzsu/lipcak/images/zebra.gif"/>
          <p:cNvSpPr>
            <a:spLocks noChangeAspect="1" noChangeArrowheads="1"/>
          </p:cNvSpPr>
          <p:nvPr/>
        </p:nvSpPr>
        <p:spPr bwMode="auto">
          <a:xfrm>
            <a:off x="155575" y="-808038"/>
            <a:ext cx="253365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4" name="AutoShape 8" descr="http://zsuzhorodska.sk/projekty/globalweb/2003/sutazweb/webzsu/lipcak/images/zebra.gif"/>
          <p:cNvSpPr>
            <a:spLocks noChangeAspect="1" noChangeArrowheads="1"/>
          </p:cNvSpPr>
          <p:nvPr/>
        </p:nvSpPr>
        <p:spPr bwMode="auto">
          <a:xfrm>
            <a:off x="155575" y="-808038"/>
            <a:ext cx="253365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6" name="AutoShape 10" descr="http://zsuzhorodska.sk/projekty/globalweb/2003/sutazweb/webzsu/lipcak/images/zebra.gif"/>
          <p:cNvSpPr>
            <a:spLocks noChangeAspect="1" noChangeArrowheads="1"/>
          </p:cNvSpPr>
          <p:nvPr/>
        </p:nvSpPr>
        <p:spPr bwMode="auto">
          <a:xfrm>
            <a:off x="155575" y="-808038"/>
            <a:ext cx="253365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9468" name="Picture 12" descr="Zdroj: http://upload.wikimedia.org/wikipedia/commons/thumb/3/38/Ecureuilroux.jpg/800px-Ecureuilrou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643182"/>
            <a:ext cx="2547902" cy="1910927"/>
          </a:xfrm>
          <a:prstGeom prst="rect">
            <a:avLst/>
          </a:prstGeom>
          <a:noFill/>
        </p:spPr>
      </p:pic>
      <p:pic>
        <p:nvPicPr>
          <p:cNvPr id="19470" name="Picture 14" descr="http://t1.gstatic.com/images?q=tbn:_XtxnnYlBaH-YM:http://www.naturfoto.cz/fotografie/ostatni/srnec-obecny-522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22" y="5214950"/>
            <a:ext cx="2035981" cy="1357322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4643446"/>
            <a:ext cx="1310006" cy="194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latin typeface="Agency FB" pitchFamily="34" charset="0"/>
              </a:rPr>
              <a:t>Mäsožravé cicavce</a:t>
            </a:r>
            <a:endParaRPr lang="sk-SK" sz="6000" dirty="0">
              <a:latin typeface="Agency FB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Sú cicavce, ktoré žerú len mäso</a:t>
            </a:r>
            <a:endParaRPr lang="sk-SK" dirty="0"/>
          </a:p>
        </p:txBody>
      </p:sp>
      <p:pic>
        <p:nvPicPr>
          <p:cNvPr id="4" name="Picture 4" descr="Rys ostrovid">
            <a:hlinkClick r:id="rId2" tooltip="Rys ostrovi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500306"/>
            <a:ext cx="1822450" cy="2735263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785786" y="557214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Rys ostrovid</a:t>
            </a:r>
            <a:endParaRPr lang="sk-SK" dirty="0"/>
          </a:p>
        </p:txBody>
      </p:sp>
      <p:pic>
        <p:nvPicPr>
          <p:cNvPr id="6" name="Picture 7" descr="vlk">
            <a:hlinkClick r:id="rId4" tooltip="vlk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285860"/>
            <a:ext cx="1878013" cy="2347912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6786578" y="392906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Vlk dravý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286116" y="614364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Líška hrdzavá</a:t>
            </a:r>
            <a:endParaRPr lang="sk-SK" dirty="0"/>
          </a:p>
        </p:txBody>
      </p:sp>
      <p:pic>
        <p:nvPicPr>
          <p:cNvPr id="21506" name="Picture 2" descr="Zdroj: http://upload.wikimedia.org/wikipedia/commons/thumb/8/8a/Vulpes_vulpes_with_prey.jpg/800px-Vulpes_vulpes_with_pre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3571876"/>
            <a:ext cx="333019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latin typeface="Agency FB" pitchFamily="34" charset="0"/>
              </a:rPr>
              <a:t>Všežravé cicavce</a:t>
            </a:r>
            <a:endParaRPr lang="sk-SK" sz="6000" dirty="0">
              <a:latin typeface="Agency FB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Živia sa rastlinou aj živočíšnou potravou</a:t>
            </a:r>
            <a:endParaRPr lang="sk-SK" dirty="0"/>
          </a:p>
        </p:txBody>
      </p:sp>
      <p:pic>
        <p:nvPicPr>
          <p:cNvPr id="20482" name="Picture 2" descr="Zdroj: http://upload.wikimedia.org/wikipedia/commons/thumb/c/c7/WildZwijn.jpg/800px-WildZwij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357430"/>
            <a:ext cx="3333773" cy="250033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000100" y="535782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Sviňa lesná</a:t>
            </a:r>
            <a:endParaRPr lang="sk-SK" dirty="0"/>
          </a:p>
        </p:txBody>
      </p:sp>
      <p:pic>
        <p:nvPicPr>
          <p:cNvPr id="6" name="Picture 5" descr="Obrázok:Ours des pyrenees aspe 20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857496"/>
            <a:ext cx="3095625" cy="208915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000628" y="528638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Medveď hnedý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gency FB" pitchFamily="34" charset="0"/>
              </a:rPr>
              <a:t>Doplň správne názvy</a:t>
            </a:r>
            <a:endParaRPr lang="sk-SK" dirty="0">
              <a:latin typeface="Agency FB" pitchFamily="34" charset="0"/>
            </a:endParaRPr>
          </a:p>
        </p:txBody>
      </p:sp>
      <p:pic>
        <p:nvPicPr>
          <p:cNvPr id="3" name="Picture 4" descr="californ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CFF"/>
              </a:clrFrom>
              <a:clrTo>
                <a:srgbClr val="FB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428736"/>
            <a:ext cx="6180693" cy="3940192"/>
          </a:xfrm>
          <a:prstGeom prst="rect">
            <a:avLst/>
          </a:prstGeom>
          <a:noFill/>
        </p:spPr>
      </p:pic>
      <p:cxnSp>
        <p:nvCxnSpPr>
          <p:cNvPr id="5" name="Rovná spojnica 4"/>
          <p:cNvCxnSpPr/>
          <p:nvPr/>
        </p:nvCxnSpPr>
        <p:spPr>
          <a:xfrm>
            <a:off x="1357290" y="1500174"/>
            <a:ext cx="1071570" cy="928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ĺžnik 5"/>
          <p:cNvSpPr/>
          <p:nvPr/>
        </p:nvSpPr>
        <p:spPr>
          <a:xfrm>
            <a:off x="0" y="1285860"/>
            <a:ext cx="1357290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Rovná spojnica 9"/>
          <p:cNvCxnSpPr/>
          <p:nvPr/>
        </p:nvCxnSpPr>
        <p:spPr>
          <a:xfrm rot="10800000" flipV="1">
            <a:off x="1142976" y="3071810"/>
            <a:ext cx="1357322" cy="928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>
            <a:off x="0" y="3929066"/>
            <a:ext cx="1428728" cy="5715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3" name="Rovná spojnica 12"/>
          <p:cNvCxnSpPr/>
          <p:nvPr/>
        </p:nvCxnSpPr>
        <p:spPr>
          <a:xfrm flipV="1">
            <a:off x="4429124" y="1643050"/>
            <a:ext cx="1357322" cy="928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ĺžnik 13"/>
          <p:cNvSpPr/>
          <p:nvPr/>
        </p:nvSpPr>
        <p:spPr>
          <a:xfrm>
            <a:off x="5786446" y="1500174"/>
            <a:ext cx="2214578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6" name="Rovná spojnica 15"/>
          <p:cNvCxnSpPr/>
          <p:nvPr/>
        </p:nvCxnSpPr>
        <p:spPr>
          <a:xfrm flipV="1">
            <a:off x="6215074" y="3571876"/>
            <a:ext cx="1500198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ĺžnik 16"/>
          <p:cNvSpPr/>
          <p:nvPr/>
        </p:nvSpPr>
        <p:spPr>
          <a:xfrm>
            <a:off x="7643834" y="3429000"/>
            <a:ext cx="1500166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9" name="Rovná spojnica 18"/>
          <p:cNvCxnSpPr/>
          <p:nvPr/>
        </p:nvCxnSpPr>
        <p:spPr>
          <a:xfrm rot="16200000" flipH="1">
            <a:off x="3036083" y="4822041"/>
            <a:ext cx="1071570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 rot="5400000">
            <a:off x="5036347" y="5107793"/>
            <a:ext cx="857256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ĺžnik 21"/>
          <p:cNvSpPr/>
          <p:nvPr/>
        </p:nvSpPr>
        <p:spPr>
          <a:xfrm>
            <a:off x="2857488" y="5572140"/>
            <a:ext cx="3500462" cy="7858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4" name="Rovná spojnica 23"/>
          <p:cNvCxnSpPr/>
          <p:nvPr/>
        </p:nvCxnSpPr>
        <p:spPr>
          <a:xfrm rot="16200000" flipH="1">
            <a:off x="2928926" y="4643446"/>
            <a:ext cx="1071570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123</Words>
  <Application>Microsoft Office PowerPoint</Application>
  <PresentationFormat>Prezentácia na obrazovke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Cicavce</vt:lpstr>
      <vt:lpstr>Cicavce</vt:lpstr>
      <vt:lpstr>Mačka</vt:lpstr>
      <vt:lpstr>Snímka 4</vt:lpstr>
      <vt:lpstr>Mačka</vt:lpstr>
      <vt:lpstr>Bylinožravé cicavce</vt:lpstr>
      <vt:lpstr>Mäsožravé cicavce</vt:lpstr>
      <vt:lpstr>Všežravé cicavce</vt:lpstr>
      <vt:lpstr>Doplň správne názvy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Cicavce</dc:title>
  <dc:creator>Your User Name</dc:creator>
  <cp:lastModifiedBy>Cepkova</cp:lastModifiedBy>
  <cp:revision>18</cp:revision>
  <dcterms:created xsi:type="dcterms:W3CDTF">2010-07-05T17:12:03Z</dcterms:created>
  <dcterms:modified xsi:type="dcterms:W3CDTF">2012-02-06T19:08:28Z</dcterms:modified>
</cp:coreProperties>
</file>